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3"/>
  </p:notesMasterIdLst>
  <p:handoutMasterIdLst>
    <p:handoutMasterId r:id="rId44"/>
  </p:handoutMasterIdLst>
  <p:sldIdLst>
    <p:sldId id="275" r:id="rId3"/>
    <p:sldId id="313" r:id="rId4"/>
    <p:sldId id="277" r:id="rId5"/>
    <p:sldId id="258" r:id="rId6"/>
    <p:sldId id="278" r:id="rId7"/>
    <p:sldId id="279" r:id="rId8"/>
    <p:sldId id="311" r:id="rId9"/>
    <p:sldId id="273" r:id="rId10"/>
    <p:sldId id="265" r:id="rId11"/>
    <p:sldId id="266" r:id="rId12"/>
    <p:sldId id="267" r:id="rId13"/>
    <p:sldId id="268" r:id="rId14"/>
    <p:sldId id="272" r:id="rId15"/>
    <p:sldId id="312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80" r:id="rId28"/>
    <p:sldId id="281" r:id="rId29"/>
    <p:sldId id="288" r:id="rId30"/>
    <p:sldId id="289" r:id="rId31"/>
    <p:sldId id="287" r:id="rId32"/>
    <p:sldId id="290" r:id="rId33"/>
    <p:sldId id="291" r:id="rId34"/>
    <p:sldId id="292" r:id="rId35"/>
    <p:sldId id="299" r:id="rId36"/>
    <p:sldId id="297" r:id="rId37"/>
    <p:sldId id="298" r:id="rId38"/>
    <p:sldId id="284" r:id="rId39"/>
    <p:sldId id="286" r:id="rId40"/>
    <p:sldId id="282" r:id="rId41"/>
    <p:sldId id="264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CE"/>
    <a:srgbClr val="1A521A"/>
    <a:srgbClr val="CC9900"/>
    <a:srgbClr val="22501E"/>
    <a:srgbClr val="85072B"/>
    <a:srgbClr val="FF0000"/>
    <a:srgbClr val="C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1" d="100"/>
          <a:sy n="51" d="100"/>
        </p:scale>
        <p:origin x="-10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0642A-63D2-444A-AF03-FAF1DB15BF34}" type="doc">
      <dgm:prSet loTypeId="urn:microsoft.com/office/officeart/2005/8/layout/matrix3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A2371D-1101-4F18-A4D6-131375158C7A}">
      <dgm:prSet phldrT="[Text]"/>
      <dgm:spPr>
        <a:blipFill rotWithShape="0"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lum bright="-13000" contrast="30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3AE4649-D323-4812-B648-E5845B6CCFE0}" type="parTrans" cxnId="{1B2EAFDC-0EF3-45C0-AABE-FCBA53341735}">
      <dgm:prSet/>
      <dgm:spPr/>
      <dgm:t>
        <a:bodyPr/>
        <a:lstStyle/>
        <a:p>
          <a:endParaRPr lang="en-US"/>
        </a:p>
      </dgm:t>
    </dgm:pt>
    <dgm:pt modelId="{A7F6AEB3-4719-4D3D-A280-2450C27E392F}" type="sibTrans" cxnId="{1B2EAFDC-0EF3-45C0-AABE-FCBA53341735}">
      <dgm:prSet/>
      <dgm:spPr/>
      <dgm:t>
        <a:bodyPr/>
        <a:lstStyle/>
        <a:p>
          <a:endParaRPr lang="en-US"/>
        </a:p>
      </dgm:t>
    </dgm:pt>
    <dgm:pt modelId="{371F3BC9-7CF0-4BFE-B296-B723D64E4B57}" type="pres">
      <dgm:prSet presAssocID="{FE80642A-63D2-444A-AF03-FAF1DB15BF3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B14DD-B8C9-4722-AA46-B88A3AABFAE7}" type="pres">
      <dgm:prSet presAssocID="{FE80642A-63D2-444A-AF03-FAF1DB15BF34}" presName="diamond" presStyleLbl="bgShp" presStyleIdx="0" presStyleCnt="1"/>
      <dgm:spPr/>
    </dgm:pt>
    <dgm:pt modelId="{F112DDBF-F463-46E1-8474-D4671B33B155}" type="pres">
      <dgm:prSet presAssocID="{FE80642A-63D2-444A-AF03-FAF1DB15BF34}" presName="quad1" presStyleLbl="node1" presStyleIdx="0" presStyleCnt="4" custLinFactNeighborX="1248" custLinFactNeighborY="4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D4D95-87EB-486E-B033-D260894F22DE}" type="pres">
      <dgm:prSet presAssocID="{FE80642A-63D2-444A-AF03-FAF1DB15BF34}" presName="quad2" presStyleLbl="node1" presStyleIdx="1" presStyleCnt="4" custLinFactNeighborX="-624" custLinFactNeighborY="4131">
        <dgm:presLayoutVars>
          <dgm:chMax val="0"/>
          <dgm:chPref val="0"/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4583F1DA-4A37-4E13-8D83-8B9087E45D67}" type="pres">
      <dgm:prSet presAssocID="{FE80642A-63D2-444A-AF03-FAF1DB15BF34}" presName="quad3" presStyleLbl="node1" presStyleIdx="2" presStyleCnt="4" custLinFactNeighborX="1248" custLinFactNeighborY="2259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73CE6E-40DD-4260-BDD9-D931A103B3F6}" type="pres">
      <dgm:prSet presAssocID="{FE80642A-63D2-444A-AF03-FAF1DB15BF34}" presName="quad4" presStyleLbl="node1" presStyleIdx="3" presStyleCnt="4" custLinFactNeighborX="-624" custLinFactNeighborY="2259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8171E21-3A56-4E67-ADEB-A4E27802DD58}" type="presOf" srcId="{24A2371D-1101-4F18-A4D6-131375158C7A}" destId="{F112DDBF-F463-46E1-8474-D4671B33B155}" srcOrd="0" destOrd="0" presId="urn:microsoft.com/office/officeart/2005/8/layout/matrix3"/>
    <dgm:cxn modelId="{1B2EAFDC-0EF3-45C0-AABE-FCBA53341735}" srcId="{FE80642A-63D2-444A-AF03-FAF1DB15BF34}" destId="{24A2371D-1101-4F18-A4D6-131375158C7A}" srcOrd="0" destOrd="0" parTransId="{63AE4649-D323-4812-B648-E5845B6CCFE0}" sibTransId="{A7F6AEB3-4719-4D3D-A280-2450C27E392F}"/>
    <dgm:cxn modelId="{60EDAB95-A1BC-414C-8BA7-E9C6F0CDC546}" type="presOf" srcId="{FE80642A-63D2-444A-AF03-FAF1DB15BF34}" destId="{371F3BC9-7CF0-4BFE-B296-B723D64E4B57}" srcOrd="0" destOrd="0" presId="urn:microsoft.com/office/officeart/2005/8/layout/matrix3"/>
    <dgm:cxn modelId="{40DECA0C-A323-4129-9E08-08E2AFC73E98}" type="presParOf" srcId="{371F3BC9-7CF0-4BFE-B296-B723D64E4B57}" destId="{80BB14DD-B8C9-4722-AA46-B88A3AABFAE7}" srcOrd="0" destOrd="0" presId="urn:microsoft.com/office/officeart/2005/8/layout/matrix3"/>
    <dgm:cxn modelId="{FEA17384-B418-43B1-90D4-BE80A95CF930}" type="presParOf" srcId="{371F3BC9-7CF0-4BFE-B296-B723D64E4B57}" destId="{F112DDBF-F463-46E1-8474-D4671B33B155}" srcOrd="1" destOrd="0" presId="urn:microsoft.com/office/officeart/2005/8/layout/matrix3"/>
    <dgm:cxn modelId="{DF5CE6F3-AA11-4722-BC7F-3BD1F5199483}" type="presParOf" srcId="{371F3BC9-7CF0-4BFE-B296-B723D64E4B57}" destId="{7FDD4D95-87EB-486E-B033-D260894F22DE}" srcOrd="2" destOrd="0" presId="urn:microsoft.com/office/officeart/2005/8/layout/matrix3"/>
    <dgm:cxn modelId="{C0AB26A3-DA1C-4363-9711-B9632835B3C5}" type="presParOf" srcId="{371F3BC9-7CF0-4BFE-B296-B723D64E4B57}" destId="{4583F1DA-4A37-4E13-8D83-8B9087E45D67}" srcOrd="3" destOrd="0" presId="urn:microsoft.com/office/officeart/2005/8/layout/matrix3"/>
    <dgm:cxn modelId="{50CFBA7A-146E-4B95-ADED-9A6B2CB661B7}" type="presParOf" srcId="{371F3BC9-7CF0-4BFE-B296-B723D64E4B57}" destId="{1573CE6E-40DD-4260-BDD9-D931A103B3F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0642A-63D2-444A-AF03-FAF1DB15BF34}" type="doc">
      <dgm:prSet loTypeId="urn:microsoft.com/office/officeart/2005/8/layout/matrix3" loCatId="matrix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24A2371D-1101-4F18-A4D6-131375158C7A}">
      <dgm:prSet phldrT="[Text]"/>
      <dgm:spPr>
        <a:blipFill rotWithShape="0"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lum bright="-13000" contrast="30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3AE4649-D323-4812-B648-E5845B6CCFE0}" type="parTrans" cxnId="{1B2EAFDC-0EF3-45C0-AABE-FCBA53341735}">
      <dgm:prSet/>
      <dgm:spPr/>
      <dgm:t>
        <a:bodyPr/>
        <a:lstStyle/>
        <a:p>
          <a:endParaRPr lang="en-US"/>
        </a:p>
      </dgm:t>
    </dgm:pt>
    <dgm:pt modelId="{A7F6AEB3-4719-4D3D-A280-2450C27E392F}" type="sibTrans" cxnId="{1B2EAFDC-0EF3-45C0-AABE-FCBA53341735}">
      <dgm:prSet/>
      <dgm:spPr/>
      <dgm:t>
        <a:bodyPr/>
        <a:lstStyle/>
        <a:p>
          <a:endParaRPr lang="en-US"/>
        </a:p>
      </dgm:t>
    </dgm:pt>
    <dgm:pt modelId="{371F3BC9-7CF0-4BFE-B296-B723D64E4B57}" type="pres">
      <dgm:prSet presAssocID="{FE80642A-63D2-444A-AF03-FAF1DB15BF3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B14DD-B8C9-4722-AA46-B88A3AABFAE7}" type="pres">
      <dgm:prSet presAssocID="{FE80642A-63D2-444A-AF03-FAF1DB15BF34}" presName="diamond" presStyleLbl="bgShp" presStyleIdx="0" presStyleCnt="1"/>
      <dgm:spPr/>
    </dgm:pt>
    <dgm:pt modelId="{F112DDBF-F463-46E1-8474-D4671B33B155}" type="pres">
      <dgm:prSet presAssocID="{FE80642A-63D2-444A-AF03-FAF1DB15BF34}" presName="quad1" presStyleLbl="node1" presStyleIdx="0" presStyleCnt="4" custLinFactNeighborX="1248" custLinFactNeighborY="4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D4D95-87EB-486E-B033-D260894F22DE}" type="pres">
      <dgm:prSet presAssocID="{FE80642A-63D2-444A-AF03-FAF1DB15BF34}" presName="quad2" presStyleLbl="node1" presStyleIdx="1" presStyleCnt="4" custLinFactNeighborX="-624" custLinFactNeighborY="4131">
        <dgm:presLayoutVars>
          <dgm:chMax val="0"/>
          <dgm:chPref val="0"/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  <dgm:pt modelId="{4583F1DA-4A37-4E13-8D83-8B9087E45D67}" type="pres">
      <dgm:prSet presAssocID="{FE80642A-63D2-444A-AF03-FAF1DB15BF34}" presName="quad3" presStyleLbl="node1" presStyleIdx="2" presStyleCnt="4" custLinFactNeighborX="1248" custLinFactNeighborY="2259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73CE6E-40DD-4260-BDD9-D931A103B3F6}" type="pres">
      <dgm:prSet presAssocID="{FE80642A-63D2-444A-AF03-FAF1DB15BF34}" presName="quad4" presStyleLbl="node1" presStyleIdx="3" presStyleCnt="4" custLinFactNeighborX="-624" custLinFactNeighborY="2259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B2EAFDC-0EF3-45C0-AABE-FCBA53341735}" srcId="{FE80642A-63D2-444A-AF03-FAF1DB15BF34}" destId="{24A2371D-1101-4F18-A4D6-131375158C7A}" srcOrd="0" destOrd="0" parTransId="{63AE4649-D323-4812-B648-E5845B6CCFE0}" sibTransId="{A7F6AEB3-4719-4D3D-A280-2450C27E392F}"/>
    <dgm:cxn modelId="{8E4B7ED1-A9DE-495B-A8CB-D8C7FB3474FE}" type="presOf" srcId="{24A2371D-1101-4F18-A4D6-131375158C7A}" destId="{F112DDBF-F463-46E1-8474-D4671B33B155}" srcOrd="0" destOrd="0" presId="urn:microsoft.com/office/officeart/2005/8/layout/matrix3"/>
    <dgm:cxn modelId="{38C3020D-9B07-421C-9112-6BB96D7360C5}" type="presOf" srcId="{FE80642A-63D2-444A-AF03-FAF1DB15BF34}" destId="{371F3BC9-7CF0-4BFE-B296-B723D64E4B57}" srcOrd="0" destOrd="0" presId="urn:microsoft.com/office/officeart/2005/8/layout/matrix3"/>
    <dgm:cxn modelId="{16047A9E-1E1E-4A25-8DF0-40034755F51E}" type="presParOf" srcId="{371F3BC9-7CF0-4BFE-B296-B723D64E4B57}" destId="{80BB14DD-B8C9-4722-AA46-B88A3AABFAE7}" srcOrd="0" destOrd="0" presId="urn:microsoft.com/office/officeart/2005/8/layout/matrix3"/>
    <dgm:cxn modelId="{E55B3EBB-A17C-4611-B270-F8FBEE03179F}" type="presParOf" srcId="{371F3BC9-7CF0-4BFE-B296-B723D64E4B57}" destId="{F112DDBF-F463-46E1-8474-D4671B33B155}" srcOrd="1" destOrd="0" presId="urn:microsoft.com/office/officeart/2005/8/layout/matrix3"/>
    <dgm:cxn modelId="{D93FB20C-3404-4274-9CC1-705A420E8C71}" type="presParOf" srcId="{371F3BC9-7CF0-4BFE-B296-B723D64E4B57}" destId="{7FDD4D95-87EB-486E-B033-D260894F22DE}" srcOrd="2" destOrd="0" presId="urn:microsoft.com/office/officeart/2005/8/layout/matrix3"/>
    <dgm:cxn modelId="{57EBEDFB-81DC-4CB2-B6C3-8F8981526711}" type="presParOf" srcId="{371F3BC9-7CF0-4BFE-B296-B723D64E4B57}" destId="{4583F1DA-4A37-4E13-8D83-8B9087E45D67}" srcOrd="3" destOrd="0" presId="urn:microsoft.com/office/officeart/2005/8/layout/matrix3"/>
    <dgm:cxn modelId="{B84FA4F4-B3C8-480F-AFE0-71947EE2A08B}" type="presParOf" srcId="{371F3BC9-7CF0-4BFE-B296-B723D64E4B57}" destId="{1573CE6E-40DD-4260-BDD9-D931A103B3F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2A66C7-6C31-4AB6-8FED-986E9315F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EA12618-BA14-4376-AB3F-0DE6CD126B89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B3ECFF9-3DB5-4B03-8BD4-A54F54D8E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 of presenters and explanation of title.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DF7B53-8E5C-46D4-8F6B-60EA15903D3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8F9337-FA64-42D9-A652-7330220633B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Follow good business practices/principles for holding customer responsible/accountable for loss of materials. Threshold is $50. </a:t>
            </a:r>
          </a:p>
          <a:p>
            <a:r>
              <a:rPr lang="en-US" smtClean="0"/>
              <a:t>Was there some way to automate the system to overcome these deficits?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Average 114% increase per month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Average 95% increase per month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$ Paid at Collections	 average 6% per month</a:t>
            </a:r>
          </a:p>
          <a:p>
            <a:r>
              <a:rPr lang="en-US" smtClean="0"/>
              <a:t>$ Paid/Returned at Library	 average 167% increase per month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Do you have the data to prove it?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Not always easy to document the results even when you know it was a success</a:t>
            </a:r>
          </a:p>
          <a:p>
            <a:pPr eaLnBrk="1" hangingPunct="1"/>
            <a:r>
              <a:rPr lang="en-US" smtClean="0"/>
              <a:t>Publish your results for funders, staff, and users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846047-4DDD-4536-AB1B-65BD15B821C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Bad Outcome</a:t>
            </a:r>
          </a:p>
          <a:p>
            <a:pPr eaLnBrk="1" hangingPunct="1"/>
            <a:r>
              <a:rPr lang="en-US" smtClean="0"/>
              <a:t>Lack of cost/benefit analysis upfront causes cancellation of rest of AMH project</a:t>
            </a:r>
          </a:p>
          <a:p>
            <a:pPr eaLnBrk="1" hangingPunct="1"/>
            <a:r>
              <a:rPr lang="en-US" smtClean="0"/>
              <a:t>Entire operational plan based on AMH system called into question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Good Outcome</a:t>
            </a:r>
          </a:p>
          <a:p>
            <a:pPr eaLnBrk="1" hangingPunct="1"/>
            <a:r>
              <a:rPr lang="en-US" smtClean="0"/>
              <a:t>Consultant able to perform after-the-fact cost/benefit analysis</a:t>
            </a:r>
          </a:p>
          <a:p>
            <a:pPr eaLnBrk="1" hangingPunct="1"/>
            <a:r>
              <a:rPr lang="en-US" smtClean="0"/>
              <a:t>Board worries allayed</a:t>
            </a:r>
          </a:p>
          <a:p>
            <a:pPr eaLnBrk="1" hangingPunct="1"/>
            <a:r>
              <a:rPr lang="en-US" smtClean="0"/>
              <a:t>Project moves forward with strong support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Once it is clear the decision was a bad one….suck it up and move on!</a:t>
            </a:r>
          </a:p>
          <a:p>
            <a:pPr eaLnBrk="1" hangingPunct="1"/>
            <a:r>
              <a:rPr lang="en-US" smtClean="0"/>
              <a:t>Follow Project Management principles</a:t>
            </a:r>
          </a:p>
          <a:p>
            <a:pPr eaLnBrk="1" hangingPunct="1"/>
            <a:r>
              <a:rPr lang="en-US" smtClean="0"/>
              <a:t>Even if pilot testing not possible, risk assessment phase can prevent your library from making a big gnarly mistake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Failing isn’t all bad – you learn more from failures than success.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24693-36C9-4E54-9395-8DE7D8994127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837294-ADC2-4FD9-A3A2-7790F3CC988C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/>
            <a:r>
              <a:rPr lang="en-US" smtClean="0"/>
              <a:t>“Good enough” sampling  </a:t>
            </a:r>
          </a:p>
          <a:p>
            <a:pPr defTabSz="930275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1AAA6-BD53-4CAB-A0B5-370579C0131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3BFDB-0ED0-494E-8BD0-0777C311B83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09800" y="2133600"/>
            <a:ext cx="6324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133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BBC3-DD85-4146-BEC5-DA753EF2A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48C3BD-752E-40AB-A0ED-8A33D6B89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97D572-ED5D-417E-A587-E9109EF85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76400" y="1066800"/>
            <a:ext cx="662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3295-D108-49B6-82C6-871179DFC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28787"/>
            <a:ext cx="7583487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"/>
            <a:ext cx="7583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9DEE-75D8-4A89-BE0D-66D3F5DF7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5CBA-D0EB-43E3-9170-8F8E58BB1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A50F-FD3B-464E-BBF3-7A86FD889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pic>
        <p:nvPicPr>
          <p:cNvPr id="6" name="Picture 10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50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Cents and Sensibility: Will your Technology Pay Off?</a:t>
            </a:r>
            <a:endParaRPr lang="en-US" dirty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F30AD-BD7A-4313-B0D0-FA97BE73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76400" y="1066800"/>
            <a:ext cx="662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 descr="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1406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A521A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447800"/>
            <a:ext cx="7498080" cy="4800600"/>
          </a:xfrm>
        </p:spPr>
        <p:txBody>
          <a:bodyPr/>
          <a:lstStyle>
            <a:lvl1pPr>
              <a:buClr>
                <a:srgbClr val="1A521A"/>
              </a:buClr>
              <a:defRPr/>
            </a:lvl1pPr>
            <a:lvl2pPr>
              <a:buClr>
                <a:srgbClr val="1A521A"/>
              </a:buClr>
              <a:defRPr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6305550"/>
            <a:ext cx="4800600" cy="476250"/>
          </a:xfrm>
        </p:spPr>
        <p:txBody>
          <a:bodyPr/>
          <a:lstStyle>
            <a:lvl1pPr algn="ctr">
              <a:defRPr b="1" baseline="0">
                <a:solidFill>
                  <a:srgbClr val="1A521A"/>
                </a:solidFill>
                <a:latin typeface="Lucida Handwriting" pitchFamily="66" charset="0"/>
              </a:defRPr>
            </a:lvl1pPr>
            <a:extLst/>
          </a:lstStyle>
          <a:p>
            <a:pPr>
              <a:defRPr/>
            </a:pPr>
            <a:r>
              <a:rPr lang="en-US"/>
              <a:t>Cents and Sensibility: Will your Technology Pay Off?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E9768-1C45-40EE-8B8A-F9F0B4CF6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76400" y="1066800"/>
            <a:ext cx="662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 descr="log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1406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9"/>
          <p:cNvCxnSpPr/>
          <p:nvPr userDrawn="1"/>
        </p:nvCxnSpPr>
        <p:spPr>
          <a:xfrm>
            <a:off x="1524000" y="1219200"/>
            <a:ext cx="7162800" cy="0"/>
          </a:xfrm>
          <a:prstGeom prst="line">
            <a:avLst/>
          </a:prstGeom>
          <a:ln w="28575">
            <a:solidFill>
              <a:srgbClr val="225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A521A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447800"/>
            <a:ext cx="7498080" cy="48006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09800" y="6305550"/>
            <a:ext cx="4800600" cy="476250"/>
          </a:xfr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defRPr>
            </a:lvl1pPr>
            <a:extLst/>
          </a:lstStyle>
          <a:p>
            <a:pPr>
              <a:defRPr/>
            </a:pPr>
            <a:r>
              <a:rPr lang="en-US"/>
              <a:t>Cents and Sensibility: Will your Technology Pay Off?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A873CD-17DD-4008-AC03-B1D1CC52B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BD3F9C-023F-4A1E-A767-69078675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Cents and Sensibility: Will your Technology Pay Off?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to the Public Library Association Conference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872FFE-DCC0-4BE9-9AFB-926E386A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C:\power_point_templates\pettals_falling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8675" y="0"/>
            <a:ext cx="695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8458200" y="0"/>
            <a:ext cx="0" cy="6858000"/>
          </a:xfrm>
          <a:prstGeom prst="line">
            <a:avLst/>
          </a:prstGeom>
          <a:noFill/>
          <a:ln w="57150">
            <a:solidFill>
              <a:srgbClr val="85072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1" descr="C:\power_point_templates\rose_flower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5181600"/>
            <a:ext cx="3048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1" r:id="rId5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828800" y="6305550"/>
            <a:ext cx="4724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baseline="0">
                <a:solidFill>
                  <a:srgbClr val="1A521A"/>
                </a:solidFill>
                <a:latin typeface="Lucida Handwriting" pitchFamily="66" charset="0"/>
              </a:defRPr>
            </a:lvl1pPr>
            <a:extLst/>
          </a:lstStyle>
          <a:p>
            <a:pPr>
              <a:defRPr/>
            </a:pPr>
            <a:r>
              <a:rPr lang="en-US"/>
              <a:t>Cents and Sensibility: Will your Technology Pay Off?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en-US"/>
              <a:t>Presented to the Public Library Association Conference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C187B07-E856-4461-B976-EEE201A99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pic>
        <p:nvPicPr>
          <p:cNvPr id="7182" name="Picture 12" descr="logo.gif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5791200"/>
            <a:ext cx="1406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05765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Handwriting" pitchFamily="66" charset="0"/>
              </a:rPr>
              <a:t/>
            </a:r>
            <a:br>
              <a:rPr lang="en-US" dirty="0" smtClean="0">
                <a:latin typeface="Lucida Handwriting" pitchFamily="66" charset="0"/>
              </a:rPr>
            </a:br>
            <a:r>
              <a:rPr lang="en-US" dirty="0" smtClean="0">
                <a:latin typeface="Lucida Handwriting" pitchFamily="66" charset="0"/>
              </a:rPr>
              <a:t>Cents and Sensibility: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86200" y="1676400"/>
            <a:ext cx="5105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200" smtClean="0">
                <a:latin typeface="Lucida Handwriting"/>
              </a:rPr>
              <a:t>	</a:t>
            </a:r>
            <a:r>
              <a:rPr lang="en-US" sz="2000" smtClean="0">
                <a:solidFill>
                  <a:srgbClr val="1A521A"/>
                </a:solidFill>
                <a:latin typeface="Lucida Handwriting"/>
              </a:rPr>
              <a:t>Will your Technology Pay Off?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700" smtClean="0">
              <a:solidFill>
                <a:srgbClr val="1A521A"/>
              </a:solidFill>
              <a:latin typeface="Lucida Handwriting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800" smtClean="0">
              <a:solidFill>
                <a:srgbClr val="1A521A"/>
              </a:solidFill>
              <a:latin typeface="Lucida Handwriting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200" smtClean="0">
              <a:solidFill>
                <a:srgbClr val="1A521A"/>
              </a:solidFill>
              <a:latin typeface="Lucida Handwriting"/>
            </a:endParaRP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smtClean="0">
                <a:solidFill>
                  <a:srgbClr val="1A521A"/>
                </a:solidFill>
                <a:latin typeface="Lucida Handwriting"/>
              </a:rPr>
              <a:t>Gretchen L. Freeman  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>
                <a:solidFill>
                  <a:srgbClr val="1A521A"/>
                </a:solidFill>
                <a:latin typeface="Lucida Handwriting"/>
              </a:rPr>
              <a:t>Associate Director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400" i="1" smtClean="0">
                <a:solidFill>
                  <a:srgbClr val="1A521A"/>
                </a:solidFill>
                <a:latin typeface="Lucida Handwriting"/>
              </a:rPr>
              <a:t>Salt Lake County Library </a:t>
            </a:r>
            <a:r>
              <a:rPr lang="en-US" sz="1400" i="1" smtClean="0">
                <a:solidFill>
                  <a:srgbClr val="1A521A"/>
                </a:solidFill>
              </a:rPr>
              <a:t/>
            </a:r>
            <a:br>
              <a:rPr lang="en-US" sz="1400" i="1" smtClean="0">
                <a:solidFill>
                  <a:srgbClr val="1A521A"/>
                </a:solidFill>
              </a:rPr>
            </a:br>
            <a:endParaRPr lang="en-US" sz="1400" i="1" smtClean="0">
              <a:solidFill>
                <a:srgbClr val="1A521A"/>
              </a:solidFill>
            </a:endParaRP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smtClean="0">
                <a:solidFill>
                  <a:srgbClr val="1A521A"/>
                </a:solidFill>
                <a:latin typeface="Lucida Handwriting"/>
              </a:rPr>
              <a:t>Kathleen K. Smith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>
                <a:solidFill>
                  <a:srgbClr val="1A521A"/>
                </a:solidFill>
                <a:latin typeface="Lucida Handwriting"/>
              </a:rPr>
              <a:t>Projects Librarian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400" i="1" smtClean="0">
                <a:solidFill>
                  <a:srgbClr val="1A521A"/>
                </a:solidFill>
                <a:latin typeface="Lucida Handwriting"/>
              </a:rPr>
              <a:t>Fresno County Library</a:t>
            </a:r>
            <a:r>
              <a:rPr lang="en-US" sz="1300" i="1" smtClean="0">
                <a:solidFill>
                  <a:srgbClr val="1A521A"/>
                </a:solidFill>
              </a:rPr>
              <a:t/>
            </a:r>
            <a:br>
              <a:rPr lang="en-US" sz="1300" i="1" smtClean="0">
                <a:solidFill>
                  <a:srgbClr val="1A521A"/>
                </a:solidFill>
              </a:rPr>
            </a:br>
            <a:endParaRPr lang="en-US" sz="1300" smtClean="0">
              <a:solidFill>
                <a:srgbClr val="1A521A"/>
              </a:solidFill>
            </a:endParaRPr>
          </a:p>
          <a:p>
            <a:pPr lvl="1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2000" smtClean="0">
                <a:solidFill>
                  <a:srgbClr val="1A521A"/>
                </a:solidFill>
                <a:latin typeface="Lucida Handwriting"/>
              </a:rPr>
              <a:t>Lori Bowen Ayre 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>
                <a:solidFill>
                  <a:srgbClr val="1A521A"/>
                </a:solidFill>
                <a:latin typeface="Lucida Handwriting"/>
              </a:rPr>
              <a:t>Library Technology Consultant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400" i="1" smtClean="0">
                <a:solidFill>
                  <a:srgbClr val="1A521A"/>
                </a:solidFill>
                <a:latin typeface="Lucida Handwriting"/>
              </a:rPr>
              <a:t>The Galecia Group</a:t>
            </a:r>
            <a:r>
              <a:rPr lang="en-US" sz="1400" smtClean="0">
                <a:solidFill>
                  <a:srgbClr val="1A521A"/>
                </a:solidFill>
                <a:latin typeface="Lucida Handwriting"/>
              </a:rPr>
              <a:t/>
            </a:r>
            <a:br>
              <a:rPr lang="en-US" sz="1400" smtClean="0">
                <a:solidFill>
                  <a:srgbClr val="1A521A"/>
                </a:solidFill>
                <a:latin typeface="Lucida Handwriting"/>
              </a:rPr>
            </a:br>
            <a:endParaRPr lang="en-US" sz="1400" smtClean="0">
              <a:solidFill>
                <a:srgbClr val="1A521A"/>
              </a:solidFill>
              <a:latin typeface="Lucida Handwriting"/>
            </a:endParaRPr>
          </a:p>
          <a:p>
            <a:pPr lvl="1" eaLnBrk="1" hangingPunct="1">
              <a:lnSpc>
                <a:spcPct val="80000"/>
              </a:lnSpc>
            </a:pPr>
            <a:endParaRPr lang="en-US" sz="800" i="1" smtClean="0"/>
          </a:p>
          <a:p>
            <a:pPr lvl="1" algn="ctr"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en-US" sz="1400" smtClean="0">
                <a:solidFill>
                  <a:srgbClr val="1A521A"/>
                </a:solidFill>
                <a:latin typeface="Lucida Handwriting"/>
              </a:rPr>
              <a:t/>
            </a:r>
            <a:br>
              <a:rPr lang="en-US" sz="1400" smtClean="0">
                <a:solidFill>
                  <a:srgbClr val="1A521A"/>
                </a:solidFill>
                <a:latin typeface="Lucida Handwriting"/>
              </a:rPr>
            </a:br>
            <a:endParaRPr lang="en-US" sz="1400" smtClean="0">
              <a:solidFill>
                <a:srgbClr val="1A521A"/>
              </a:solidFill>
              <a:latin typeface="Lucida Handwriting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700" smtClean="0">
              <a:solidFill>
                <a:srgbClr val="1A521A"/>
              </a:solidFill>
              <a:latin typeface="Lucida Handwritin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AC4E77-A457-498C-8810-29E89152983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4" name="Picture 2" descr="http://www.pemberley.com/janeinfo/molliens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57200" y="457200"/>
            <a:ext cx="3581400" cy="50139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190500" contourW="133350">
            <a:bevelT prst="relaxedInset"/>
            <a:extrusionClr>
              <a:srgbClr val="CC9900"/>
            </a:extrusionClr>
            <a:contourClr>
              <a:srgbClr val="CC9900"/>
            </a:contourClr>
          </a:sp3d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209800" y="5791200"/>
            <a:ext cx="4572000" cy="646113"/>
          </a:xfrm>
          <a:prstGeom prst="rect">
            <a:avLst/>
          </a:prstGeom>
          <a:noFill/>
          <a:ln w="9525">
            <a:solidFill>
              <a:srgbClr val="225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1A521A"/>
                </a:solidFill>
                <a:latin typeface="Lucida Handwriting"/>
              </a:rPr>
              <a:t>Public Library Association Conference</a:t>
            </a:r>
          </a:p>
          <a:p>
            <a:pPr algn="ctr"/>
            <a:r>
              <a:rPr lang="en-US" sz="1200">
                <a:solidFill>
                  <a:srgbClr val="1A521A"/>
                </a:solidFill>
                <a:latin typeface="Lucida Handwriting"/>
              </a:rPr>
              <a:t>Portland, Oregon</a:t>
            </a:r>
          </a:p>
          <a:p>
            <a:pPr algn="ctr"/>
            <a:r>
              <a:rPr lang="en-US" sz="1200">
                <a:solidFill>
                  <a:srgbClr val="1A521A"/>
                </a:solidFill>
                <a:latin typeface="Lucida Handwriting"/>
              </a:rPr>
              <a:t>March 23-27, 2010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5638800" y="2133600"/>
            <a:ext cx="12192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		Operational</a:t>
            </a:r>
            <a:r>
              <a:rPr lang="en-US" sz="3600" dirty="0" smtClean="0"/>
              <a:t> impact</a:t>
            </a:r>
            <a:endParaRPr lang="en-US" sz="3600" dirty="0"/>
          </a:p>
        </p:txBody>
      </p:sp>
      <p:pic>
        <p:nvPicPr>
          <p:cNvPr id="29699" name="Content Placeholder 4" descr="recycle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52600" y="533400"/>
            <a:ext cx="1439863" cy="13700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700586-FF0A-4C42-85B0-26AF73C113E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24000" y="1828800"/>
            <a:ext cx="7086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endParaRPr lang="en-US"/>
          </a:p>
          <a:p>
            <a:pPr lvl="1"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1828800"/>
            <a:ext cx="70104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Process and workflow—both quantitative and qualitative results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 Process changes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 Staffing or personnel changes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 “Quality of work life” for staff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 Relationships to other departments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Interactions </a:t>
            </a:r>
            <a:r>
              <a:rPr lang="en-US" sz="3200" dirty="0">
                <a:latin typeface="+mn-lt"/>
              </a:rPr>
              <a:t>with other agencies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858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3300"/>
                </a:solidFill>
              </a:rPr>
              <a:t>		Image</a:t>
            </a:r>
            <a:r>
              <a:rPr lang="en-US" dirty="0" smtClean="0"/>
              <a:t> impact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67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Primarily qualitative results</a:t>
            </a:r>
          </a:p>
          <a:p>
            <a:pPr eaLnBrk="1" hangingPunct="1"/>
            <a:r>
              <a:rPr lang="en-US" smtClean="0"/>
              <a:t>What do your customers say?</a:t>
            </a:r>
          </a:p>
          <a:p>
            <a:pPr eaLnBrk="1" hangingPunct="1"/>
            <a:r>
              <a:rPr lang="en-US" smtClean="0"/>
              <a:t>How is the library perceived?</a:t>
            </a:r>
          </a:p>
          <a:p>
            <a:pPr eaLnBrk="1" hangingPunct="1"/>
            <a:r>
              <a:rPr lang="en-US" smtClean="0"/>
              <a:t>Does this technology match or improve what peer libraries offer? Leading edge?</a:t>
            </a:r>
          </a:p>
          <a:p>
            <a:pPr eaLnBrk="1" hangingPunct="1"/>
            <a:r>
              <a:rPr lang="en-US" smtClean="0"/>
              <a:t>Has there been media attention?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AEAEB1-5AA2-4CF6-97B0-885109749B1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457200"/>
            <a:ext cx="1295400" cy="1219200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638288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	 Customer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646238" y="1676400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Are you serving more customers?</a:t>
            </a:r>
          </a:p>
          <a:p>
            <a:pPr eaLnBrk="1" hangingPunct="1"/>
            <a:r>
              <a:rPr lang="en-US" smtClean="0"/>
              <a:t>Are you attracting new customers?</a:t>
            </a:r>
          </a:p>
          <a:p>
            <a:pPr eaLnBrk="1" hangingPunct="1"/>
            <a:r>
              <a:rPr lang="en-US" smtClean="0"/>
              <a:t>Are new needs being met?</a:t>
            </a:r>
          </a:p>
          <a:p>
            <a:pPr eaLnBrk="1" hangingPunct="1"/>
            <a:r>
              <a:rPr lang="en-US" smtClean="0"/>
              <a:t>Has the quality of service improved?</a:t>
            </a:r>
          </a:p>
          <a:p>
            <a:pPr eaLnBrk="1" hangingPunct="1"/>
            <a:r>
              <a:rPr lang="en-US" smtClean="0"/>
              <a:t>Has the speed of service improved?</a:t>
            </a:r>
          </a:p>
          <a:p>
            <a:pPr eaLnBrk="1" hangingPunct="1"/>
            <a:r>
              <a:rPr lang="en-US" smtClean="0"/>
              <a:t>What do your customers say?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C9CB28-3372-4E76-9D7A-FAD50E19CB2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609600"/>
            <a:ext cx="1219200" cy="1295400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Getting started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1676400"/>
          <a:ext cx="502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772" name="Picture 8" descr="recycl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133600"/>
            <a:ext cx="1447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991B34-4B9C-4B6D-B8ED-02CF077CFE3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1524000"/>
            <a:ext cx="37338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Rule #1: Keep it as simple as possible. 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Rule #2: Use available data whenever possible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latin typeface="+mn-lt"/>
              </a:rPr>
              <a:t>Rule #3: Avoid jargon.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Rule #4: Summarize major impacts.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Payback Period or “Return on Investment”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447800"/>
            <a:ext cx="7650163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  Typically our funding agency is asking how long it will take to pay for the investment through savings, e.g. how many years.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	If the software costs $4,500, what is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sz="2800" dirty="0" smtClean="0"/>
              <a:t>	   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DD577A-A47F-4DEC-9894-54BBF6F342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2501E"/>
                </a:solidFill>
                <a:effectLst/>
              </a:rPr>
              <a:t>Collecting Delinquent Accounts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Delinquent = Accounts owing $50+</a:t>
            </a:r>
          </a:p>
          <a:p>
            <a:r>
              <a:rPr lang="en-US" smtClean="0"/>
              <a:t>Labor intensive, manual system</a:t>
            </a:r>
          </a:p>
          <a:p>
            <a:r>
              <a:rPr lang="en-US" smtClean="0"/>
              <a:t>Not timely for customers or staff</a:t>
            </a:r>
          </a:p>
          <a:p>
            <a:r>
              <a:rPr lang="en-US" smtClean="0"/>
              <a:t>Low rate of return</a:t>
            </a:r>
          </a:p>
          <a:p>
            <a:r>
              <a:rPr lang="en-US" smtClean="0"/>
              <a:t>High level of frustration for customers and staff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2501E"/>
                </a:solidFill>
                <a:effectLst/>
              </a:rPr>
              <a:t>Objectives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Follow sound business practices</a:t>
            </a:r>
          </a:p>
          <a:p>
            <a:r>
              <a:rPr lang="en-US" smtClean="0"/>
              <a:t>Be fiscally responsible</a:t>
            </a:r>
          </a:p>
          <a:p>
            <a:r>
              <a:rPr lang="en-US" smtClean="0"/>
              <a:t>Improve timeliness</a:t>
            </a:r>
          </a:p>
          <a:p>
            <a:r>
              <a:rPr lang="en-US" smtClean="0"/>
              <a:t>Reduce staff time</a:t>
            </a:r>
          </a:p>
          <a:p>
            <a:r>
              <a:rPr lang="en-US" smtClean="0"/>
              <a:t>Follow</a:t>
            </a:r>
            <a:r>
              <a:rPr lang="en-US" sz="4000" i="1" smtClean="0">
                <a:solidFill>
                  <a:srgbClr val="003399"/>
                </a:solidFill>
              </a:rPr>
              <a:t> People First!</a:t>
            </a:r>
            <a:r>
              <a:rPr lang="en-US" smtClean="0"/>
              <a:t> vision</a:t>
            </a:r>
          </a:p>
          <a:p>
            <a:pPr algn="ctr">
              <a:buFont typeface="Wingdings 2" pitchFamily="18" charset="2"/>
              <a:buNone/>
            </a:pPr>
            <a:r>
              <a:rPr lang="en-US" sz="2800" smtClean="0"/>
              <a:t>The Library commits to deliver service </a:t>
            </a:r>
          </a:p>
          <a:p>
            <a:pPr algn="ctr">
              <a:buFont typeface="Wingdings 2" pitchFamily="18" charset="2"/>
              <a:buNone/>
            </a:pPr>
            <a:r>
              <a:rPr lang="en-US" sz="2800" smtClean="0"/>
              <a:t>that is Friendly, Knowledgeable, </a:t>
            </a:r>
          </a:p>
          <a:p>
            <a:pPr algn="ctr">
              <a:buFont typeface="Wingdings 2" pitchFamily="18" charset="2"/>
              <a:buNone/>
            </a:pPr>
            <a:r>
              <a:rPr lang="en-US" sz="2800" smtClean="0"/>
              <a:t>Wholehearted and Respectful</a:t>
            </a:r>
            <a:endParaRPr lang="en-US" sz="2800" i="1" smtClean="0">
              <a:solidFill>
                <a:srgbClr val="003399"/>
              </a:solidFill>
            </a:endParaRP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2501E"/>
                </a:solidFill>
                <a:effectLst/>
              </a:rPr>
              <a:t>Financial Impact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Purchase software module for ILS – $8,500 </a:t>
            </a:r>
          </a:p>
          <a:p>
            <a:r>
              <a:rPr lang="en-US" smtClean="0"/>
              <a:t>Annual software support – $1,000</a:t>
            </a:r>
          </a:p>
          <a:p>
            <a:r>
              <a:rPr lang="en-US" smtClean="0"/>
              <a:t>Changed from 29% recovery fee to flat $7.50 fee </a:t>
            </a:r>
          </a:p>
          <a:p>
            <a:r>
              <a:rPr lang="en-US" smtClean="0"/>
              <a:t>Staff savings - 1.5 FTE reassigned to other duties so far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2501E"/>
                </a:solidFill>
                <a:effectLst/>
              </a:rPr>
              <a:t>Financial Impact</a:t>
            </a:r>
            <a:endParaRPr lang="en-US" smtClean="0">
              <a:effectLst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973263" y="987425"/>
          <a:ext cx="6488112" cy="4832350"/>
        </p:xfrm>
        <a:graphic>
          <a:graphicData uri="http://schemas.openxmlformats.org/presentationml/2006/ole">
            <p:oleObj spid="_x0000_s71683" name="Chart" r:id="rId4" imgW="5457819" imgH="4067251" progId="MSGraph.Chart.8">
              <p:embed followColorScheme="full"/>
            </p:oleObj>
          </a:graphicData>
        </a:graphic>
      </p:graphicFrame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1600200" y="54102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60575">
              <a:tabLst>
                <a:tab pos="2917825" algn="l"/>
              </a:tabLst>
            </a:pPr>
            <a:r>
              <a:rPr lang="en-US" sz="2000">
                <a:solidFill>
                  <a:schemeClr val="tx1"/>
                </a:solidFill>
                <a:latin typeface="Gill Sans MT" pitchFamily="34" charset="0"/>
              </a:rPr>
              <a:t>Old System		 New System</a:t>
            </a:r>
          </a:p>
          <a:p>
            <a:pPr marL="2060575">
              <a:tabLst>
                <a:tab pos="2917825" algn="l"/>
              </a:tabLst>
            </a:pPr>
            <a:r>
              <a:rPr lang="en-US" sz="2000">
                <a:solidFill>
                  <a:schemeClr val="tx1"/>
                </a:solidFill>
                <a:latin typeface="Gill Sans MT" pitchFamily="34" charset="0"/>
              </a:rPr>
              <a:t>10 Months		   3 Months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2501E"/>
                </a:solidFill>
                <a:effectLst/>
              </a:rPr>
              <a:t>Financial Impact</a:t>
            </a:r>
            <a:endParaRPr lang="en-US" smtClean="0">
              <a:effectLst/>
            </a:endParaRP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203325" y="1143000"/>
          <a:ext cx="7940675" cy="4832350"/>
        </p:xfrm>
        <a:graphic>
          <a:graphicData uri="http://schemas.openxmlformats.org/presentationml/2006/ole">
            <p:oleObj spid="_x0000_s73731" name="Chart" r:id="rId4" imgW="6677019" imgH="4067251" progId="MSGraph.Chart.8">
              <p:embed followColorScheme="full"/>
            </p:oleObj>
          </a:graphicData>
        </a:graphic>
      </p:graphicFrame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1676400" y="56388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81138">
              <a:tabLst>
                <a:tab pos="4397375" algn="l"/>
              </a:tabLst>
            </a:pPr>
            <a:r>
              <a:rPr lang="en-US" sz="2000">
                <a:solidFill>
                  <a:schemeClr val="tx1"/>
                </a:solidFill>
                <a:latin typeface="Gill Sans MT" pitchFamily="34" charset="0"/>
              </a:rPr>
              <a:t>Old System		 New System</a:t>
            </a:r>
          </a:p>
          <a:p>
            <a:pPr marL="1481138">
              <a:tabLst>
                <a:tab pos="4397375" algn="l"/>
              </a:tabLst>
            </a:pPr>
            <a:r>
              <a:rPr lang="en-US" sz="2000">
                <a:solidFill>
                  <a:schemeClr val="tx1"/>
                </a:solidFill>
                <a:latin typeface="Gill Sans MT" pitchFamily="34" charset="0"/>
              </a:rPr>
              <a:t>10 Months		   3 Months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A31B8D-FE4F-41C5-BD9F-A61E2DBA2C9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8434" name="Picture 5" descr="Jane-Austen-books-jane-austen-952956_1024_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6858000"/>
          </a:xfr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Mrs. Dashwood: “But Elinor, your heart must tell you...”  </a:t>
            </a:r>
            <a:b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French Script MT" pitchFamily="66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French Script MT" pitchFamily="66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>Elinor Dashwood:  “In such a case it is perhaps better to use one's head.”</a:t>
            </a:r>
            <a:b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French Script MT" pitchFamily="66" charset="0"/>
              </a:rPr>
            </a:br>
            <a:r>
              <a:rPr lang="en-US" sz="2000" i="1" dirty="0" smtClean="0">
                <a:solidFill>
                  <a:schemeClr val="tx1"/>
                </a:solidFill>
                <a:latin typeface="French Script MT" pitchFamily="66" charset="0"/>
              </a:rPr>
              <a:t>Sense and Sensibility </a:t>
            </a:r>
            <a:r>
              <a:rPr lang="en-US" sz="1200" dirty="0" smtClean="0">
                <a:solidFill>
                  <a:schemeClr val="tx1"/>
                </a:solidFill>
              </a:rPr>
              <a:t>by Jane Austen </a:t>
            </a: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2501E"/>
                </a:solidFill>
                <a:effectLst/>
              </a:rPr>
              <a:t>Financial Impact</a:t>
            </a:r>
            <a:endParaRPr lang="en-US" smtClean="0">
              <a:effectLst/>
            </a:endParaRPr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1447800" y="54102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97025">
              <a:tabLst>
                <a:tab pos="4005263" algn="l"/>
                <a:tab pos="4281488" algn="l"/>
              </a:tabLst>
            </a:pPr>
            <a:r>
              <a:rPr lang="en-US" sz="2000">
                <a:solidFill>
                  <a:schemeClr val="tx1"/>
                </a:solidFill>
                <a:latin typeface="Gill Sans MT" pitchFamily="34" charset="0"/>
              </a:rPr>
              <a:t>Old System	 New System</a:t>
            </a:r>
          </a:p>
          <a:p>
            <a:pPr marL="1597025">
              <a:tabLst>
                <a:tab pos="4005263" algn="l"/>
                <a:tab pos="4281488" algn="l"/>
              </a:tabLst>
            </a:pPr>
            <a:r>
              <a:rPr lang="en-US" sz="2000">
                <a:solidFill>
                  <a:schemeClr val="tx1"/>
                </a:solidFill>
                <a:latin typeface="Gill Sans MT" pitchFamily="34" charset="0"/>
              </a:rPr>
              <a:t>10 Months	    3 Months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219200" y="1219200"/>
          <a:ext cx="7591425" cy="4645025"/>
        </p:xfrm>
        <a:graphic>
          <a:graphicData uri="http://schemas.openxmlformats.org/presentationml/2006/ole">
            <p:oleObj spid="_x0000_s75780" name="Chart" r:id="rId4" imgW="6639032" imgH="40672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22501E"/>
                </a:solidFill>
                <a:effectLst/>
              </a:rPr>
              <a:t>Operational Impact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Improved reporting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mtClean="0"/>
              <a:t>100% new accounts reported to Collections 30 days after maximum threshold is reached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mtClean="0"/>
              <a:t>100% of payments/returns applied to the customer’s account the following business day</a:t>
            </a:r>
          </a:p>
          <a:p>
            <a:pPr>
              <a:lnSpc>
                <a:spcPct val="90000"/>
              </a:lnSpc>
            </a:pPr>
            <a:r>
              <a:rPr lang="en-US" smtClean="0"/>
              <a:t>Simplified process empowers branch staff to assist customers immediately</a:t>
            </a:r>
          </a:p>
          <a:p>
            <a:pPr>
              <a:lnSpc>
                <a:spcPct val="90000"/>
              </a:lnSpc>
            </a:pPr>
            <a:r>
              <a:rPr lang="en-US" smtClean="0"/>
              <a:t>Improved communication with Collections = faster problem resolution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22501E"/>
                </a:solidFill>
                <a:effectLst/>
              </a:rPr>
              <a:t>Customer Impact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Easier for customers to resolve charges by simply returning materials </a:t>
            </a:r>
          </a:p>
          <a:p>
            <a:r>
              <a:rPr lang="en-US" smtClean="0"/>
              <a:t>Respects the efforts of the customer to resolve charges</a:t>
            </a:r>
          </a:p>
          <a:p>
            <a:r>
              <a:rPr lang="en-US" smtClean="0"/>
              <a:t>Delinquent accounts with no activity for 7 years are purged annually. Customers have a clean slate.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22501E"/>
                </a:solidFill>
                <a:effectLst/>
              </a:rPr>
              <a:t>Image Impact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Avoid negative media attention by showing due diligence with delinquent accounts </a:t>
            </a:r>
          </a:p>
          <a:p>
            <a:r>
              <a:rPr lang="en-US" smtClean="0"/>
              <a:t>Accountability that is timely</a:t>
            </a:r>
          </a:p>
          <a:p>
            <a:r>
              <a:rPr lang="en-US" smtClean="0"/>
              <a:t>Local branches have the authority to resolve problems quickly and knowledgeably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22501E"/>
                </a:solidFill>
                <a:effectLst/>
              </a:rPr>
              <a:t>After the Analysis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Communicated results</a:t>
            </a:r>
          </a:p>
          <a:p>
            <a:r>
              <a:rPr lang="en-US" smtClean="0"/>
              <a:t>Emphasized areas for further improvements</a:t>
            </a:r>
          </a:p>
          <a:p>
            <a:r>
              <a:rPr lang="en-US" smtClean="0"/>
              <a:t>Drew attention to other opportunities for analysis</a:t>
            </a:r>
          </a:p>
          <a:p>
            <a:pPr lvl="1"/>
            <a:r>
              <a:rPr lang="en-US" sz="2400" smtClean="0"/>
              <a:t>Subfinder</a:t>
            </a:r>
            <a:r>
              <a:rPr lang="en-US" sz="2400" baseline="30000" smtClean="0"/>
              <a:t>™</a:t>
            </a:r>
            <a:r>
              <a:rPr lang="en-US" sz="2400" smtClean="0"/>
              <a:t> staffing system</a:t>
            </a:r>
          </a:p>
          <a:p>
            <a:pPr lvl="1"/>
            <a:r>
              <a:rPr lang="en-US" sz="2400" smtClean="0"/>
              <a:t>Evanced</a:t>
            </a:r>
            <a:r>
              <a:rPr lang="en-US" sz="2400" baseline="30000" smtClean="0"/>
              <a:t>™ </a:t>
            </a:r>
            <a:r>
              <a:rPr lang="en-US" sz="2400" smtClean="0"/>
              <a:t>calendaring system</a:t>
            </a:r>
          </a:p>
          <a:p>
            <a:pPr lvl="1"/>
            <a:r>
              <a:rPr lang="en-US" sz="2400" smtClean="0"/>
              <a:t>Counting Opinions</a:t>
            </a:r>
            <a:r>
              <a:rPr lang="en-US" sz="2400" baseline="30000" smtClean="0"/>
              <a:t>™</a:t>
            </a:r>
            <a:r>
              <a:rPr lang="en-US" sz="2400" smtClean="0"/>
              <a:t> customer satisfaction tool</a:t>
            </a:r>
          </a:p>
          <a:p>
            <a:pPr lvl="1"/>
            <a:endParaRPr lang="en-US" sz="2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What They’re Saying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447800"/>
            <a:ext cx="7499350" cy="48768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z="4400" smtClean="0"/>
              <a:t>“This new system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4400" smtClean="0"/>
              <a:t>promises to be the best possible return on investment month after month,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4400" smtClean="0"/>
              <a:t>year over year.”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1E5A40-4A33-4ACD-B8E3-FB7A80E8622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2946" name="Picture 5" descr="Jane-Austen-books-jane-austen-952956_1024_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4191000" cy="1371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“I am in need of your </a:t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trusted counsel.”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Spread the Word!</a:t>
            </a:r>
          </a:p>
        </p:txBody>
      </p:sp>
      <p:sp>
        <p:nvSpPr>
          <p:cNvPr id="83970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1371600" y="1600200"/>
            <a:ext cx="403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sz="2800" smtClean="0"/>
              <a:t>Your project sizzles and you’ve got the data to prove it</a:t>
            </a:r>
          </a:p>
          <a:p>
            <a:pPr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sz="2800" smtClean="0"/>
              <a:t>Consultants can provide an impartial assessment documenting your success </a:t>
            </a:r>
          </a:p>
          <a:p>
            <a:pPr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sz="2800" smtClean="0"/>
              <a:t>Builds confidence for funders, staff, and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FCCC95-0DE6-48C2-85E7-017FEB613B4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3972" name="Picture 5" descr="Spread the word about your writing--blogs, wikis, websites, 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0"/>
            <a:ext cx="2811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Graphic from worddreams.wordpress.com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1A52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Critical Alterations</a:t>
            </a:r>
          </a:p>
        </p:txBody>
      </p:sp>
      <p:sp>
        <p:nvSpPr>
          <p:cNvPr id="86018" name="Rectangle 7"/>
          <p:cNvSpPr>
            <a:spLocks noGrp="1"/>
          </p:cNvSpPr>
          <p:nvPr>
            <p:ph type="body" sz="half" idx="4294967295"/>
          </p:nvPr>
        </p:nvSpPr>
        <p:spPr>
          <a:xfrm>
            <a:off x="1447800" y="1524000"/>
            <a:ext cx="367347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smtClean="0"/>
              <a:t>Poor implementation can make good choices look bad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smtClean="0"/>
              <a:t>Consultants can identify ways to get your project back on track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smtClean="0"/>
              <a:t>Add resources here…take out waste there…</a:t>
            </a:r>
          </a:p>
        </p:txBody>
      </p:sp>
      <p:pic>
        <p:nvPicPr>
          <p:cNvPr id="86019" name="Picture 6" descr="pants-comfy-constru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04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smtClean="0">
                <a:solidFill>
                  <a:srgbClr val="1A52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Face Truth (and/or Consequences)</a:t>
            </a:r>
          </a:p>
        </p:txBody>
      </p:sp>
      <p:sp>
        <p:nvSpPr>
          <p:cNvPr id="870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447800" y="1600200"/>
            <a:ext cx="3048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Don’t know if you did the right thing?</a:t>
            </a:r>
          </a:p>
          <a:p>
            <a:pPr eaLnBrk="1" hangingPunct="1">
              <a:lnSpc>
                <a:spcPct val="90000"/>
              </a:lnSpc>
              <a:spcBef>
                <a:spcPts val="3000"/>
              </a:spcBef>
            </a:pPr>
            <a:r>
              <a:rPr lang="en-US" smtClean="0"/>
              <a:t>Lacking useful metrics?</a:t>
            </a:r>
          </a:p>
        </p:txBody>
      </p:sp>
      <p:sp>
        <p:nvSpPr>
          <p:cNvPr id="8704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524000" y="4724400"/>
            <a:ext cx="6950075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Need help moving away from a bad decision?</a:t>
            </a:r>
          </a:p>
        </p:txBody>
      </p:sp>
      <p:pic>
        <p:nvPicPr>
          <p:cNvPr id="87044" name="Picture 4" descr="6a00e553b601d688340120a748ac18970b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42672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4977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Selling a project to your funding agency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646238" y="1524000"/>
            <a:ext cx="7497762" cy="4800600"/>
          </a:xfrm>
        </p:spPr>
        <p:txBody>
          <a:bodyPr/>
          <a:lstStyle/>
          <a:p>
            <a:pPr eaLnBrk="1" hangingPunct="1"/>
            <a:r>
              <a:rPr lang="en-US" smtClean="0"/>
              <a:t>Customer needs and convenience</a:t>
            </a:r>
          </a:p>
          <a:p>
            <a:pPr eaLnBrk="1" hangingPunct="1"/>
            <a:r>
              <a:rPr lang="en-US" smtClean="0"/>
              <a:t>New or improved services</a:t>
            </a:r>
          </a:p>
          <a:p>
            <a:pPr eaLnBrk="1" hangingPunct="1"/>
            <a:r>
              <a:rPr lang="en-US" smtClean="0"/>
              <a:t>Cost-savings—</a:t>
            </a:r>
            <a:r>
              <a:rPr lang="en-US" sz="2800" smtClean="0"/>
              <a:t>handling</a:t>
            </a:r>
            <a:r>
              <a:rPr lang="en-US" smtClean="0"/>
              <a:t> </a:t>
            </a:r>
            <a:r>
              <a:rPr lang="en-US" sz="2800" smtClean="0"/>
              <a:t>more work or covering more hours without additional staff is a cost savings</a:t>
            </a:r>
          </a:p>
          <a:p>
            <a:pPr eaLnBrk="1" hangingPunct="1"/>
            <a:r>
              <a:rPr lang="en-US" smtClean="0"/>
              <a:t>Staff efficiency and effectiveness</a:t>
            </a:r>
          </a:p>
          <a:p>
            <a:pPr eaLnBrk="1" hangingPunct="1"/>
            <a:r>
              <a:rPr lang="en-US" smtClean="0"/>
              <a:t>Weigh the options</a:t>
            </a:r>
          </a:p>
          <a:p>
            <a:pPr eaLnBrk="1" hangingPunct="1"/>
            <a:r>
              <a:rPr lang="en-US" smtClean="0"/>
              <a:t>Pilot test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459C2E-4506-485C-AC30-639947E2DE4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9460" name="Picture 2" descr="C:\Documents and Settings\gfreeman\Local Settings\Temporary Internet Files\Content.IE5\IM3386HZ\MCj029307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00600"/>
            <a:ext cx="18129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4191000"/>
            <a:ext cx="7175500" cy="2133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Library in midst of huge, multi-branch AMH implementation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Suddenly, Board is balking at expenditure…</a:t>
            </a:r>
          </a:p>
        </p:txBody>
      </p:sp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3048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KCLS AMH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900" smtClean="0">
                <a:effectLst/>
              </a:rPr>
              <a:t>One Way It Could Have Gone….</a:t>
            </a:r>
          </a:p>
        </p:txBody>
      </p:sp>
      <p:pic>
        <p:nvPicPr>
          <p:cNvPr id="89090" name="Picture 8" descr="mob-ang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95400"/>
            <a:ext cx="609600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</a:rPr>
              <a:t>The Way it Went</a:t>
            </a:r>
          </a:p>
        </p:txBody>
      </p:sp>
      <p:pic>
        <p:nvPicPr>
          <p:cNvPr id="91138" name="Picture 8" descr="good%20grade%20better%20grades%20A%2B%20paper%20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304925"/>
            <a:ext cx="46672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</a:rPr>
              <a:t>Critical Success Factors</a:t>
            </a:r>
          </a:p>
        </p:txBody>
      </p:sp>
      <p:sp>
        <p:nvSpPr>
          <p:cNvPr id="931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mtClean="0"/>
              <a:t>Useful metrics developed from </a:t>
            </a:r>
            <a:r>
              <a:rPr lang="en-US" i="1" smtClean="0"/>
              <a:t>comparison</a:t>
            </a:r>
            <a:r>
              <a:rPr lang="en-US" smtClean="0"/>
              <a:t> of libraries with AMH and lacking AMH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Converted some qualitative factors to quantitative 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/>
              <a:t>daily cost of book on a shelving cart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/>
              <a:t>staff costs related to backlogs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/>
              <a:t>customer costs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Able to show financial, operational, image, and customer impacts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7159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effectLst/>
              </a:rPr>
              <a:t>Summary of Cost Comparison</a:t>
            </a:r>
          </a:p>
        </p:txBody>
      </p:sp>
      <p:graphicFrame>
        <p:nvGraphicFramePr>
          <p:cNvPr id="66807" name="Group 247"/>
          <p:cNvGraphicFramePr>
            <a:graphicFrameLocks noGrp="1"/>
          </p:cNvGraphicFramePr>
          <p:nvPr/>
        </p:nvGraphicFramePr>
        <p:xfrm>
          <a:off x="1295400" y="1219200"/>
          <a:ext cx="7478713" cy="5303838"/>
        </p:xfrm>
        <a:graphic>
          <a:graphicData uri="http://schemas.openxmlformats.org/drawingml/2006/table">
            <a:tbl>
              <a:tblPr/>
              <a:tblGrid>
                <a:gridCol w="3514725"/>
                <a:gridCol w="688975"/>
                <a:gridCol w="1317625"/>
                <a:gridCol w="208280"/>
                <a:gridCol w="1541462"/>
                <a:gridCol w="208280"/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Annual Costs Eliminated with Automated Check-in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$228,605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 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Percentage of Total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Cost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 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Cost of Unavailable Resources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5.7%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$ 12,950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Cost of Frontline Staff Time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24.1%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$ 55,098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Cost of Backroom Staff Time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33.1%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$ 75,712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Cost of Customer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37.1%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 84,845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70866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600200" y="274638"/>
            <a:ext cx="73342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900" smtClean="0">
                <a:effectLst/>
              </a:rPr>
              <a:t>Project Management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Jane-Austen-books-jane-austen-952956_1024_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6077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81000" y="22860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Wise Counsel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95400"/>
            <a:ext cx="4572000" cy="4953000"/>
          </a:xfrm>
          <a:solidFill>
            <a:schemeClr val="bg2">
              <a:alpha val="61960"/>
            </a:schemeClr>
          </a:solidFill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1500"/>
              </a:spcBef>
            </a:pPr>
            <a:r>
              <a:rPr lang="en-US" smtClean="0"/>
              <a:t>Use project management techniques </a:t>
            </a:r>
          </a:p>
          <a:p>
            <a:pPr eaLnBrk="1" hangingPunct="1"/>
            <a:r>
              <a:rPr lang="en-US" smtClean="0"/>
              <a:t>Establish objectives and metrics</a:t>
            </a:r>
          </a:p>
          <a:p>
            <a:pPr eaLnBrk="1" hangingPunct="1"/>
            <a:r>
              <a:rPr lang="en-US" smtClean="0"/>
              <a:t>Keep measuring</a:t>
            </a:r>
          </a:p>
          <a:p>
            <a:pPr eaLnBrk="1" hangingPunct="1"/>
            <a:r>
              <a:rPr lang="en-US" smtClean="0"/>
              <a:t>If technology is not achieving goal, do something!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07363" cy="5181600"/>
          </a:xfrm>
        </p:spPr>
        <p:txBody>
          <a:bodyPr/>
          <a:lstStyle/>
          <a:p>
            <a:pPr eaLnBrk="1" hangingPunct="1"/>
            <a:r>
              <a:rPr lang="en-US" sz="2400" smtClean="0"/>
              <a:t>The IT Payoff: measuring the business value of information technology investments / Sarv Devaraj and Rajiv Kohli, New York: Prentice Hall, c2002. </a:t>
            </a:r>
          </a:p>
          <a:p>
            <a:pPr eaLnBrk="1" hangingPunct="1"/>
            <a:r>
              <a:rPr lang="en-US" sz="2400" smtClean="0"/>
              <a:t>How to measure anything : finding the value of "intangibles" in business / Douglas W. Hubbard, John Wiley &amp; Sons, c2007</a:t>
            </a:r>
          </a:p>
          <a:p>
            <a:pPr eaLnBrk="1" hangingPunct="1"/>
            <a:r>
              <a:rPr lang="en-US" sz="2400" smtClean="0"/>
              <a:t>Measuring Your Library's Value: How to Do a Cost-Benefit Analysis for Your Public Library / Donald S. Elliott, Glen E. Holt, Sterling W. Hayden, Leslie Edmonds Holt.</a:t>
            </a:r>
          </a:p>
          <a:p>
            <a:pPr eaLnBrk="1" hangingPunct="1"/>
            <a:r>
              <a:rPr lang="en-US" sz="2400" smtClean="0"/>
              <a:t>“Technology and the Return on Investment” by Karen Coyle,  </a:t>
            </a:r>
            <a:r>
              <a:rPr lang="en-US" sz="2400" i="1" smtClean="0"/>
              <a:t>Journal of Academic Librarianship, August, 2006, v. 32 n. 5.</a:t>
            </a: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31B591-C9D0-4E8B-8BDB-5E9666473650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E4D55-8E96-4D91-B64C-534FF4A11A4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9332" name="Content Placeholder 2"/>
          <p:cNvSpPr>
            <a:spLocks/>
          </p:cNvSpPr>
          <p:nvPr/>
        </p:nvSpPr>
        <p:spPr bwMode="auto">
          <a:xfrm>
            <a:off x="685800" y="1371600"/>
            <a:ext cx="74977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rgbClr val="1A521A"/>
              </a:buClr>
              <a:buSzPct val="80000"/>
              <a:buFont typeface="Wingdings 2" pitchFamily="18" charset="2"/>
              <a:buChar char=""/>
            </a:pP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RFID Implementations in California Libraries: Costs and Benefits / </a:t>
            </a:r>
            <a:r>
              <a:rPr lang="en-US" sz="2400" i="1">
                <a:solidFill>
                  <a:schemeClr val="tx1"/>
                </a:solidFill>
                <a:latin typeface="Gill Sans MT" pitchFamily="34" charset="0"/>
              </a:rPr>
              <a:t>Elena Engel, </a:t>
            </a: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July, 2006.</a:t>
            </a:r>
          </a:p>
          <a:p>
            <a:pPr marL="365125" indent="-282575">
              <a:spcBef>
                <a:spcPts val="600"/>
              </a:spcBef>
              <a:buClr>
                <a:srgbClr val="1A521A"/>
              </a:buClr>
              <a:buSzPct val="80000"/>
              <a:buFont typeface="Wingdings 2" pitchFamily="18" charset="2"/>
              <a:buChar char=""/>
            </a:pP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Cost Savings of Automated versus Manual Materials Handling Operations at King County Library System / </a:t>
            </a:r>
            <a:r>
              <a:rPr lang="en-US" sz="2400" i="1">
                <a:solidFill>
                  <a:schemeClr val="tx1"/>
                </a:solidFill>
                <a:latin typeface="Gill Sans MT" pitchFamily="34" charset="0"/>
              </a:rPr>
              <a:t>Lori Bowen Ayre</a:t>
            </a: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, January 26, 2009.</a:t>
            </a:r>
          </a:p>
          <a:p>
            <a:pPr marL="365125" indent="-282575">
              <a:spcBef>
                <a:spcPts val="600"/>
              </a:spcBef>
              <a:buClr>
                <a:srgbClr val="1A521A"/>
              </a:buClr>
              <a:buSzPct val="80000"/>
              <a:buFont typeface="Wingdings 2" pitchFamily="18" charset="2"/>
              <a:buChar char=""/>
            </a:pP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Breakthrough Technology Project Management / Bennet P. Lientz and Kathryn P. Rea,  Academic Press, 1999.</a:t>
            </a:r>
          </a:p>
          <a:p>
            <a:pPr marL="365125" indent="-282575">
              <a:spcBef>
                <a:spcPts val="600"/>
              </a:spcBef>
              <a:buClr>
                <a:srgbClr val="1A521A"/>
              </a:buClr>
              <a:buSzPct val="80000"/>
              <a:buFont typeface="Wingdings 2" pitchFamily="18" charset="2"/>
              <a:buChar char=""/>
            </a:pPr>
            <a:r>
              <a:rPr lang="en-US" sz="2400">
                <a:solidFill>
                  <a:schemeClr val="tx1"/>
                </a:solidFill>
                <a:latin typeface="Gill Sans MT" pitchFamily="34" charset="0"/>
              </a:rPr>
              <a:t>“HF RFID  versus UHF RFID – Technology for Library Service Transformation at City University of Hong Kong” by Steve H. Ching and Alice Tai, </a:t>
            </a:r>
            <a:r>
              <a:rPr lang="en-US" sz="2400" i="1">
                <a:solidFill>
                  <a:schemeClr val="tx1"/>
                </a:solidFill>
                <a:latin typeface="Gill Sans MT" pitchFamily="34" charset="0"/>
              </a:rPr>
              <a:t>Journal of Academic Librarianship, August, 2009, v. 35, n. 5.</a:t>
            </a:r>
            <a:endParaRPr lang="en-US" sz="240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05765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Handwriting" pitchFamily="66" charset="0"/>
              </a:rPr>
              <a:t/>
            </a:r>
            <a:br>
              <a:rPr lang="en-US" dirty="0" smtClean="0">
                <a:latin typeface="Lucida Handwriting" pitchFamily="66" charset="0"/>
              </a:rPr>
            </a:br>
            <a:r>
              <a:rPr lang="en-US" dirty="0" smtClean="0">
                <a:latin typeface="Lucida Handwriting" pitchFamily="66" charset="0"/>
              </a:rPr>
              <a:t>Cents and Sensibility: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76400"/>
            <a:ext cx="5105400" cy="48768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Lucida Handwriting" pitchFamily="66" charset="0"/>
              </a:rPr>
              <a:t>	</a:t>
            </a:r>
            <a:r>
              <a:rPr lang="en-US" sz="2900" dirty="0" smtClean="0">
                <a:solidFill>
                  <a:srgbClr val="1A521A"/>
                </a:solidFill>
                <a:latin typeface="Lucida Handwriting" pitchFamily="66" charset="0"/>
              </a:rPr>
              <a:t>Will your Technology Pay Off?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solidFill>
                <a:srgbClr val="1A521A"/>
              </a:solidFill>
              <a:latin typeface="Lucida Handwriting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600" dirty="0" smtClean="0">
              <a:solidFill>
                <a:srgbClr val="1A521A"/>
              </a:solidFill>
              <a:latin typeface="Lucida Handwriting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700" dirty="0" smtClean="0">
              <a:solidFill>
                <a:srgbClr val="1A521A"/>
              </a:solidFill>
              <a:latin typeface="Lucida Handwriting" pitchFamily="66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en-US" sz="2900" dirty="0" smtClean="0">
                <a:solidFill>
                  <a:srgbClr val="1A521A"/>
                </a:solidFill>
                <a:latin typeface="Lucida Handwriting" pitchFamily="66" charset="0"/>
              </a:rPr>
              <a:t>Gretchen L. Freeman 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1A521A"/>
                </a:solidFill>
                <a:latin typeface="Lucida Handwriting" pitchFamily="66" charset="0"/>
              </a:rPr>
              <a:t>Associate Director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i="1" dirty="0" smtClean="0">
                <a:solidFill>
                  <a:srgbClr val="1A521A"/>
                </a:solidFill>
                <a:latin typeface="Lucida Handwriting" pitchFamily="66" charset="0"/>
              </a:rPr>
              <a:t>Salt Lake County Library </a:t>
            </a:r>
            <a:r>
              <a:rPr lang="en-US" sz="2000" i="1" dirty="0" smtClean="0">
                <a:solidFill>
                  <a:srgbClr val="1A521A"/>
                </a:solidFill>
              </a:rPr>
              <a:t/>
            </a:r>
            <a:br>
              <a:rPr lang="en-US" sz="2000" i="1" dirty="0" smtClean="0">
                <a:solidFill>
                  <a:srgbClr val="1A521A"/>
                </a:solidFill>
              </a:rPr>
            </a:br>
            <a:endParaRPr lang="en-US" sz="2000" i="1" dirty="0" smtClean="0">
              <a:solidFill>
                <a:srgbClr val="1A521A"/>
              </a:solidFill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en-US" sz="2900" dirty="0" smtClean="0">
                <a:solidFill>
                  <a:srgbClr val="1A521A"/>
                </a:solidFill>
                <a:latin typeface="Lucida Handwriting" pitchFamily="66" charset="0"/>
              </a:rPr>
              <a:t>Kathleen K. Smith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1A521A"/>
                </a:solidFill>
                <a:latin typeface="Lucida Handwriting" pitchFamily="66" charset="0"/>
              </a:rPr>
              <a:t>Projects Librarian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i="1" dirty="0" smtClean="0">
                <a:solidFill>
                  <a:srgbClr val="1A521A"/>
                </a:solidFill>
                <a:latin typeface="Lucida Handwriting" pitchFamily="66" charset="0"/>
              </a:rPr>
              <a:t>Fresno County Library</a:t>
            </a:r>
            <a:r>
              <a:rPr lang="en-US" sz="1900" i="1" dirty="0" smtClean="0">
                <a:solidFill>
                  <a:srgbClr val="1A521A"/>
                </a:solidFill>
              </a:rPr>
              <a:t/>
            </a:r>
            <a:br>
              <a:rPr lang="en-US" sz="1900" i="1" dirty="0" smtClean="0">
                <a:solidFill>
                  <a:srgbClr val="1A521A"/>
                </a:solidFill>
              </a:rPr>
            </a:br>
            <a:endParaRPr lang="en-US" sz="1900" dirty="0" smtClean="0">
              <a:solidFill>
                <a:srgbClr val="1A521A"/>
              </a:solidFill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en-US" sz="2900" dirty="0" smtClean="0">
                <a:solidFill>
                  <a:srgbClr val="1A521A"/>
                </a:solidFill>
                <a:latin typeface="Lucida Handwriting" pitchFamily="66" charset="0"/>
              </a:rPr>
              <a:t>Lori Bowen </a:t>
            </a:r>
            <a:r>
              <a:rPr lang="en-US" sz="2900" dirty="0" err="1" smtClean="0">
                <a:solidFill>
                  <a:srgbClr val="1A521A"/>
                </a:solidFill>
                <a:latin typeface="Lucida Handwriting" pitchFamily="66" charset="0"/>
              </a:rPr>
              <a:t>Ayre</a:t>
            </a:r>
            <a:r>
              <a:rPr lang="en-US" sz="2900" dirty="0" smtClean="0">
                <a:solidFill>
                  <a:srgbClr val="1A521A"/>
                </a:solidFill>
                <a:latin typeface="Lucida Handwriting" pitchFamily="66" charset="0"/>
              </a:rPr>
              <a:t>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1A521A"/>
                </a:solidFill>
                <a:latin typeface="Lucida Handwriting" pitchFamily="66" charset="0"/>
              </a:rPr>
              <a:t>Library Technology Consultant</a:t>
            </a:r>
            <a:br>
              <a:rPr lang="en-US" sz="2000" dirty="0" smtClean="0">
                <a:solidFill>
                  <a:srgbClr val="1A521A"/>
                </a:solidFill>
                <a:latin typeface="Lucida Handwriting" pitchFamily="66" charset="0"/>
              </a:rPr>
            </a:br>
            <a:endParaRPr lang="en-US" sz="2000" dirty="0" smtClean="0">
              <a:solidFill>
                <a:srgbClr val="1A521A"/>
              </a:solidFill>
              <a:latin typeface="Lucida Handwriting" pitchFamily="66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1200" i="1" dirty="0" smtClean="0"/>
          </a:p>
          <a:p>
            <a:pPr marL="640080" lvl="1" indent="-237744" algn="ctr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en-US" sz="2000" dirty="0" smtClean="0">
                <a:solidFill>
                  <a:srgbClr val="1A521A"/>
                </a:solidFill>
                <a:latin typeface="Lucida Handwriting" pitchFamily="66" charset="0"/>
              </a:rPr>
              <a:t/>
            </a:r>
            <a:br>
              <a:rPr lang="en-US" sz="2000" dirty="0" smtClean="0">
                <a:solidFill>
                  <a:srgbClr val="1A521A"/>
                </a:solidFill>
                <a:latin typeface="Lucida Handwriting" pitchFamily="66" charset="0"/>
              </a:rPr>
            </a:br>
            <a:endParaRPr lang="en-US" sz="2000" dirty="0" smtClean="0">
              <a:solidFill>
                <a:srgbClr val="1A521A"/>
              </a:solidFill>
              <a:latin typeface="Lucida Handwriting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solidFill>
                <a:srgbClr val="1A521A"/>
              </a:solidFill>
              <a:latin typeface="Lucida Handwriting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965BE0-1ECB-4989-80A2-688F04362CDE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074" name="Picture 2" descr="http://www.pemberley.com/janeinfo/molliens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57200" y="457200"/>
            <a:ext cx="3581400" cy="50139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190500" contourW="133350">
            <a:bevelT prst="relaxedInset"/>
            <a:extrusionClr>
              <a:srgbClr val="CC9900"/>
            </a:extrusionClr>
            <a:contourClr>
              <a:srgbClr val="CC9900"/>
            </a:contourClr>
          </a:sp3d>
        </p:spPr>
      </p:pic>
      <p:sp>
        <p:nvSpPr>
          <p:cNvPr id="100358" name="TextBox 6"/>
          <p:cNvSpPr txBox="1">
            <a:spLocks noChangeArrowheads="1"/>
          </p:cNvSpPr>
          <p:nvPr/>
        </p:nvSpPr>
        <p:spPr bwMode="auto">
          <a:xfrm>
            <a:off x="2209800" y="5867400"/>
            <a:ext cx="4572000" cy="646113"/>
          </a:xfrm>
          <a:prstGeom prst="rect">
            <a:avLst/>
          </a:prstGeom>
          <a:noFill/>
          <a:ln w="9525">
            <a:solidFill>
              <a:srgbClr val="225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1A521A"/>
                </a:solidFill>
                <a:latin typeface="Lucida Handwriting"/>
              </a:rPr>
              <a:t>Public Library Association Conference</a:t>
            </a:r>
          </a:p>
          <a:p>
            <a:pPr algn="ctr"/>
            <a:r>
              <a:rPr lang="en-US" sz="1200">
                <a:solidFill>
                  <a:srgbClr val="1A521A"/>
                </a:solidFill>
                <a:latin typeface="Lucida Handwriting"/>
              </a:rPr>
              <a:t>Portland, Oregon</a:t>
            </a:r>
          </a:p>
          <a:p>
            <a:pPr algn="ctr"/>
            <a:r>
              <a:rPr lang="en-US" sz="1200">
                <a:solidFill>
                  <a:srgbClr val="1A521A"/>
                </a:solidFill>
                <a:latin typeface="Lucida Handwriting"/>
              </a:rPr>
              <a:t>March 23-27, 2010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5638800" y="2133600"/>
            <a:ext cx="12192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Cost/Benefit Analysis</a:t>
            </a:r>
            <a:endParaRPr lang="en-US" dirty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1371600" y="1600200"/>
            <a:ext cx="7497763" cy="4800600"/>
          </a:xfrm>
        </p:spPr>
        <p:txBody>
          <a:bodyPr/>
          <a:lstStyle/>
          <a:p>
            <a:pPr eaLnBrk="1" hangingPunct="1"/>
            <a:r>
              <a:rPr lang="en-US" smtClean="0"/>
              <a:t>Weigh the total expected costs against the reasonably expected benefits in order to choose the best or most cost-effective option.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All our technology purchases should include a cost/benefit analysis.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053B6-0EA1-4A85-AA87-219FC5196BB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ChangeArrowheads="1"/>
          </p:cNvSpPr>
          <p:nvPr/>
        </p:nvSpPr>
        <p:spPr bwMode="auto">
          <a:xfrm>
            <a:off x="1295400" y="685800"/>
            <a:ext cx="7086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  </a:t>
            </a:r>
            <a:r>
              <a:rPr lang="en-US" sz="4000">
                <a:solidFill>
                  <a:schemeClr val="bg1"/>
                </a:solidFill>
                <a:latin typeface="French Script MT" pitchFamily="66" charset="0"/>
              </a:rPr>
              <a:t>Mrs. Dashwood: “But Elinor, your heart 		must tell you...”  </a:t>
            </a:r>
            <a:br>
              <a:rPr lang="en-US" sz="4000">
                <a:solidFill>
                  <a:schemeClr val="bg1"/>
                </a:solidFill>
                <a:latin typeface="French Script MT" pitchFamily="66" charset="0"/>
              </a:rPr>
            </a:br>
            <a:r>
              <a:rPr lang="en-US" sz="4000">
                <a:solidFill>
                  <a:schemeClr val="bg1"/>
                </a:solidFill>
                <a:latin typeface="French Script MT" pitchFamily="66" charset="0"/>
              </a:rPr>
              <a:t>Elinor Dashwood:  “In such a case it is 	perhaps better to use one's head.”</a:t>
            </a:r>
          </a:p>
          <a:p>
            <a:pPr algn="ctr"/>
            <a:r>
              <a:rPr lang="en-US" sz="1400" i="1">
                <a:solidFill>
                  <a:schemeClr val="bg1"/>
                </a:solidFill>
              </a:rPr>
              <a:t/>
            </a:r>
            <a:br>
              <a:rPr lang="en-US" sz="1400" i="1">
                <a:solidFill>
                  <a:schemeClr val="bg1"/>
                </a:solidFill>
              </a:rPr>
            </a:br>
            <a:r>
              <a:rPr lang="en-US" sz="1400" i="1">
                <a:solidFill>
                  <a:schemeClr val="bg1"/>
                </a:solidFill>
              </a:rPr>
              <a:t>			</a:t>
            </a:r>
          </a:p>
          <a:p>
            <a:pPr algn="ctr"/>
            <a:r>
              <a:rPr lang="en-US" sz="1400" i="1">
                <a:solidFill>
                  <a:schemeClr val="bg1"/>
                </a:solidFill>
              </a:rPr>
              <a:t>			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2400" i="1">
                <a:solidFill>
                  <a:schemeClr val="bg1"/>
                </a:solidFill>
                <a:latin typeface="French Script MT" pitchFamily="66" charset="0"/>
              </a:rPr>
              <a:t>Sense and Sensibility </a:t>
            </a:r>
            <a:r>
              <a:rPr lang="en-US" sz="1400">
                <a:solidFill>
                  <a:schemeClr val="bg1"/>
                </a:solidFill>
              </a:rPr>
              <a:t>by Jane Austen</a:t>
            </a:r>
          </a:p>
        </p:txBody>
      </p:sp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AE6772-4D59-4B6C-BDA2-54F30781E9C0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Project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1724A6-129A-45CB-A3ED-35F7F144494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1371600"/>
          <a:ext cx="6248400" cy="475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352800"/>
              </a:tblGrid>
              <a:tr h="599341">
                <a:tc>
                  <a:txBody>
                    <a:bodyPr/>
                    <a:lstStyle/>
                    <a:p>
                      <a:r>
                        <a:rPr lang="en-US" dirty="0" smtClean="0"/>
                        <a:t>One-time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Recurring costs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Software maintenance</a:t>
                      </a:r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 maintenance</a:t>
                      </a:r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Supplies</a:t>
                      </a:r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Programming and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support</a:t>
                      </a:r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&amp;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Ongoing user support</a:t>
                      </a:r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Testing/Re-testing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cycle of hardware (3-10</a:t>
                      </a:r>
                      <a:r>
                        <a:rPr lang="en-US" baseline="0" dirty="0" smtClean="0"/>
                        <a:t> years)</a:t>
                      </a:r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dirty="0" smtClean="0"/>
                        <a:t>Other labor (RFID tagging)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Project management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Benefits </a:t>
            </a:r>
            <a:br>
              <a:rPr lang="en-US" dirty="0" smtClean="0"/>
            </a:br>
            <a:r>
              <a:rPr lang="en-US" sz="3600" dirty="0" smtClean="0"/>
              <a:t>(“the steak and the sizzle”)</a:t>
            </a:r>
            <a:endParaRPr lang="en-US" sz="3600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6324600" cy="4800600"/>
          </a:xfrm>
        </p:spPr>
        <p:txBody>
          <a:bodyPr/>
          <a:lstStyle/>
          <a:p>
            <a:pPr lvl="1" eaLnBrk="1" hangingPunct="1"/>
            <a:endParaRPr lang="en-US" u="sng" smtClean="0"/>
          </a:p>
          <a:p>
            <a:pPr lvl="1" eaLnBrk="1" hangingPunct="1">
              <a:buFont typeface="Verdana" pitchFamily="34" charset="0"/>
              <a:buNone/>
            </a:pPr>
            <a:r>
              <a:rPr lang="en-US" smtClean="0"/>
              <a:t>  </a:t>
            </a:r>
            <a:r>
              <a:rPr lang="en-US" u="sng" smtClean="0"/>
              <a:t>Quantitative results</a:t>
            </a:r>
            <a:r>
              <a:rPr lang="en-US" smtClean="0"/>
              <a:t> can be touched, appraised, measured, counted, or given a value. </a:t>
            </a:r>
            <a:br>
              <a:rPr lang="en-US" smtClean="0"/>
            </a:br>
            <a:endParaRPr lang="en-US" smtClean="0"/>
          </a:p>
          <a:p>
            <a:pPr lvl="1" eaLnBrk="1" hangingPunct="1">
              <a:buFont typeface="Verdana" pitchFamily="34" charset="0"/>
              <a:buNone/>
            </a:pPr>
            <a:r>
              <a:rPr lang="en-US" smtClean="0"/>
              <a:t>  </a:t>
            </a:r>
            <a:r>
              <a:rPr lang="en-US" u="sng" smtClean="0"/>
              <a:t>Qualitative results</a:t>
            </a:r>
            <a:r>
              <a:rPr lang="en-US" smtClean="0"/>
              <a:t> change customer good will, employee morale, library image, amount of bureaucracy, or aesthetic appeal.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4949CF-07C9-4A26-A685-E500FDCA1EC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8" y="3733800"/>
            <a:ext cx="13573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gfreeman\Local Settings\Temporary Internet Files\Content.IE5\57YYL4S3\MCFD00131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209800"/>
            <a:ext cx="1471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Existing data? New data sample?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646238" y="1447800"/>
            <a:ext cx="7497762" cy="4800600"/>
          </a:xfrm>
        </p:spPr>
        <p:txBody>
          <a:bodyPr/>
          <a:lstStyle/>
          <a:p>
            <a:r>
              <a:rPr lang="en-US" smtClean="0"/>
              <a:t>Sample—two weeks</a:t>
            </a:r>
          </a:p>
          <a:p>
            <a:r>
              <a:rPr lang="en-US" smtClean="0"/>
              <a:t>Don’t deal with every exception</a:t>
            </a:r>
          </a:p>
          <a:p>
            <a:r>
              <a:rPr lang="en-US" smtClean="0"/>
              <a:t>On average what does it cost? </a:t>
            </a:r>
          </a:p>
          <a:p>
            <a:r>
              <a:rPr lang="en-US" smtClean="0"/>
              <a:t>How do I count the qualitative?</a:t>
            </a:r>
          </a:p>
          <a:p>
            <a:pPr lvl="1"/>
            <a:r>
              <a:rPr lang="en-US" smtClean="0"/>
              <a:t>Surveying (public and staff)</a:t>
            </a:r>
          </a:p>
          <a:p>
            <a:pPr lvl="1"/>
            <a:r>
              <a:rPr lang="en-US" smtClean="0"/>
              <a:t>Media coverage</a:t>
            </a:r>
          </a:p>
          <a:p>
            <a:pPr lvl="1"/>
            <a:r>
              <a:rPr lang="en-US" smtClean="0"/>
              <a:t>Testimonials from target group</a:t>
            </a:r>
          </a:p>
          <a:p>
            <a:pPr lvl="1"/>
            <a:r>
              <a:rPr lang="en-US" smtClean="0"/>
              <a:t>“Before” and “after” photos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BA63E3-64AC-4340-9932-3FFA41860E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Aspects of Cost/Benefit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687" y="2057400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Financial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7649" y="4343400"/>
            <a:ext cx="14157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53D0B"/>
                </a:solidFill>
              </a:rPr>
              <a:t>Image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43471" y="2057400"/>
            <a:ext cx="3100529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Operational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4959" y="4419600"/>
            <a:ext cx="21339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Customer</a:t>
            </a:r>
          </a:p>
        </p:txBody>
      </p:sp>
      <p:pic>
        <p:nvPicPr>
          <p:cNvPr id="26631" name="Picture 8" descr="recycl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209800"/>
            <a:ext cx="1831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C04D08-D140-49A0-BF83-C5E3918A062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	  </a:t>
            </a:r>
            <a:r>
              <a:rPr lang="en-US" sz="3600" dirty="0" smtClean="0"/>
              <a:t>Financial impact</a:t>
            </a:r>
            <a:endParaRPr lang="en-US" sz="36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7763" cy="4800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Primarily quantitative results</a:t>
            </a:r>
          </a:p>
          <a:p>
            <a:pPr lvl="1" eaLnBrk="1" hangingPunct="1"/>
            <a:r>
              <a:rPr lang="en-US" smtClean="0"/>
              <a:t>Costs incurred for purchases</a:t>
            </a:r>
          </a:p>
          <a:p>
            <a:pPr lvl="1" eaLnBrk="1" hangingPunct="1"/>
            <a:r>
              <a:rPr lang="en-US" smtClean="0"/>
              <a:t>Revenues generated</a:t>
            </a:r>
          </a:p>
          <a:p>
            <a:pPr lvl="1" eaLnBrk="1" hangingPunct="1"/>
            <a:r>
              <a:rPr lang="en-US" smtClean="0"/>
              <a:t>Staff time (costs and savings)</a:t>
            </a:r>
          </a:p>
          <a:p>
            <a:pPr lvl="1" eaLnBrk="1" hangingPunct="1"/>
            <a:r>
              <a:rPr lang="en-US" smtClean="0"/>
              <a:t>Ongoing cost of maintenance (5 years)</a:t>
            </a:r>
          </a:p>
          <a:p>
            <a:pPr lvl="1" eaLnBrk="1" hangingPunct="1"/>
            <a:r>
              <a:rPr lang="en-US" smtClean="0"/>
              <a:t>Savings from anything you eliminate</a:t>
            </a:r>
          </a:p>
          <a:p>
            <a:pPr lvl="1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A31E7C-897D-42D2-956E-F1A12DCAE90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1600200" y="457200"/>
            <a:ext cx="1828800" cy="1828800"/>
            <a:chOff x="1828797" y="533398"/>
            <a:chExt cx="1872234" cy="1872234"/>
          </a:xfrm>
        </p:grpSpPr>
        <p:sp>
          <p:nvSpPr>
            <p:cNvPr id="6" name="Rounded Rectangle 5"/>
            <p:cNvSpPr/>
            <p:nvPr/>
          </p:nvSpPr>
          <p:spPr>
            <a:xfrm>
              <a:off x="1828797" y="533398"/>
              <a:ext cx="1872234" cy="1872234"/>
            </a:xfrm>
            <a:prstGeom prst="roundRect">
              <a:avLst/>
            </a:prstGeom>
            <a:blipFill rotWithShape="0"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13000" contrast="30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19808" y="624409"/>
              <a:ext cx="1690211" cy="1690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Red roses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6288</TotalTime>
  <Words>1396</Words>
  <Application>Microsoft Office PowerPoint</Application>
  <PresentationFormat>On-screen Show (4:3)</PresentationFormat>
  <Paragraphs>314</Paragraphs>
  <Slides>40</Slides>
  <Notes>40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1" baseType="lpstr">
      <vt:lpstr>Times New Roman</vt:lpstr>
      <vt:lpstr>Arial</vt:lpstr>
      <vt:lpstr>Tahoma</vt:lpstr>
      <vt:lpstr>Calibri</vt:lpstr>
      <vt:lpstr>Gill Sans MT</vt:lpstr>
      <vt:lpstr>Wingdings 2</vt:lpstr>
      <vt:lpstr>Verdana</vt:lpstr>
      <vt:lpstr>Lucida Handwriting</vt:lpstr>
      <vt:lpstr>French Script MT</vt:lpstr>
      <vt:lpstr>Red roses design template</vt:lpstr>
      <vt:lpstr>Solstice</vt:lpstr>
      <vt:lpstr>Red roses design template</vt:lpstr>
      <vt:lpstr>Red roses design template</vt:lpstr>
      <vt:lpstr>Red roses design template</vt:lpstr>
      <vt:lpstr>Solstice</vt:lpstr>
      <vt:lpstr>Solstice</vt:lpstr>
      <vt:lpstr>Solstice</vt:lpstr>
      <vt:lpstr>Solstice</vt:lpstr>
      <vt:lpstr>Solstice</vt:lpstr>
      <vt:lpstr>Solstice</vt:lpstr>
      <vt:lpstr>Chart</vt:lpstr>
      <vt:lpstr> Cents and Sensibility:</vt:lpstr>
      <vt:lpstr>Mrs. Dashwood: “But Elinor, your heart must tell you...”    Elinor Dashwood:  “In such a case it is perhaps better to use one's head.”  Sense and Sensibility by Jane Austen  </vt:lpstr>
      <vt:lpstr>Selling a project to your funding agency </vt:lpstr>
      <vt:lpstr>Cost/Benefit Analysis</vt:lpstr>
      <vt:lpstr>   Project Costs</vt:lpstr>
      <vt:lpstr>Benefits  (“the steak and the sizzle”)</vt:lpstr>
      <vt:lpstr>Existing data? New data sample?</vt:lpstr>
      <vt:lpstr>Aspects of Cost/Benefit Analysis</vt:lpstr>
      <vt:lpstr>    Financial impact</vt:lpstr>
      <vt:lpstr>  Operational impact</vt:lpstr>
      <vt:lpstr>  Image impact</vt:lpstr>
      <vt:lpstr>Slide 12</vt:lpstr>
      <vt:lpstr>Getting started</vt:lpstr>
      <vt:lpstr>Payback Period or “Return on Investment”</vt:lpstr>
      <vt:lpstr>Collecting Delinquent Accounts</vt:lpstr>
      <vt:lpstr>Objectives</vt:lpstr>
      <vt:lpstr>Financial Impact</vt:lpstr>
      <vt:lpstr>Financial Impact</vt:lpstr>
      <vt:lpstr>Financial Impact</vt:lpstr>
      <vt:lpstr>Financial Impact</vt:lpstr>
      <vt:lpstr>Operational Impact</vt:lpstr>
      <vt:lpstr>Customer Impact</vt:lpstr>
      <vt:lpstr>Image Impact</vt:lpstr>
      <vt:lpstr>After the Analysis</vt:lpstr>
      <vt:lpstr>What They’re Saying</vt:lpstr>
      <vt:lpstr>“I am in need of your  trusted counsel.” </vt:lpstr>
      <vt:lpstr>Spread the Word!</vt:lpstr>
      <vt:lpstr>Make Critical Alterations</vt:lpstr>
      <vt:lpstr>Face Truth (and/or Consequences)</vt:lpstr>
      <vt:lpstr>KCLS AMH Implementation</vt:lpstr>
      <vt:lpstr>One Way It Could Have Gone….</vt:lpstr>
      <vt:lpstr>The Way it Went</vt:lpstr>
      <vt:lpstr>Critical Success Factors</vt:lpstr>
      <vt:lpstr>Summary of Cost Comparison</vt:lpstr>
      <vt:lpstr>Project Management Basics</vt:lpstr>
      <vt:lpstr>Wise Counsel</vt:lpstr>
      <vt:lpstr>Resources</vt:lpstr>
      <vt:lpstr>More Resources</vt:lpstr>
      <vt:lpstr> Cents and Sensibility: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Cents and Sensibility:</dc:title>
  <dc:creator>Sam J. Freeman</dc:creator>
  <cp:lastModifiedBy>Lori Bowen Ayre</cp:lastModifiedBy>
  <cp:revision>127</cp:revision>
  <dcterms:created xsi:type="dcterms:W3CDTF">2010-02-21T20:07:00Z</dcterms:created>
  <dcterms:modified xsi:type="dcterms:W3CDTF">2010-03-24T01:07:27Z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TC103368101033</vt:lpwstr>
  </property>
</Properties>
</file>