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E2551-1EDA-480A-A9A2-B13A4CEFED3D}" type="datetimeFigureOut">
              <a:rPr lang="en-US" smtClean="0"/>
              <a:t>11/15/2008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FBCC7-287B-46F8-9BB0-821EC11E81A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FBCC7-287B-46F8-9BB0-821EC11E81A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FBCC7-287B-46F8-9BB0-821EC11E81A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FBCC7-287B-46F8-9BB0-821EC11E81A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FBCC7-287B-46F8-9BB0-821EC11E81A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FBCC7-287B-46F8-9BB0-821EC11E81A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FBCC7-287B-46F8-9BB0-821EC11E81A1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FBCC7-287B-46F8-9BB0-821EC11E81A1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FBCC7-287B-46F8-9BB0-821EC11E81A1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FBCC7-287B-46F8-9BB0-821EC11E81A1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75CB-C255-4A9D-B127-BBB660115CF9}" type="datetimeFigureOut">
              <a:rPr lang="en-US" smtClean="0"/>
              <a:t>11/15/2008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596937-C8DA-40C3-9525-1D486002E37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75CB-C255-4A9D-B127-BBB660115CF9}" type="datetimeFigureOut">
              <a:rPr lang="en-US" smtClean="0"/>
              <a:t>11/15/2008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6937-C8DA-40C3-9525-1D486002E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75CB-C255-4A9D-B127-BBB660115CF9}" type="datetimeFigureOut">
              <a:rPr lang="en-US" smtClean="0"/>
              <a:t>11/15/2008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6937-C8DA-40C3-9525-1D486002E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75CB-C255-4A9D-B127-BBB660115CF9}" type="datetimeFigureOut">
              <a:rPr lang="en-US" smtClean="0"/>
              <a:t>11/15/2008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6937-C8DA-40C3-9525-1D486002E37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75CB-C255-4A9D-B127-BBB660115CF9}" type="datetimeFigureOut">
              <a:rPr lang="en-US" smtClean="0"/>
              <a:t>11/15/2008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596937-C8DA-40C3-9525-1D486002E3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75CB-C255-4A9D-B127-BBB660115CF9}" type="datetimeFigureOut">
              <a:rPr lang="en-US" smtClean="0"/>
              <a:t>11/15/2008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6937-C8DA-40C3-9525-1D486002E37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75CB-C255-4A9D-B127-BBB660115CF9}" type="datetimeFigureOut">
              <a:rPr lang="en-US" smtClean="0"/>
              <a:t>11/15/2008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6937-C8DA-40C3-9525-1D486002E37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75CB-C255-4A9D-B127-BBB660115CF9}" type="datetimeFigureOut">
              <a:rPr lang="en-US" smtClean="0"/>
              <a:t>11/15/2008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6937-C8DA-40C3-9525-1D486002E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75CB-C255-4A9D-B127-BBB660115CF9}" type="datetimeFigureOut">
              <a:rPr lang="en-US" smtClean="0"/>
              <a:t>11/15/2008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6937-C8DA-40C3-9525-1D486002E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75CB-C255-4A9D-B127-BBB660115CF9}" type="datetimeFigureOut">
              <a:rPr lang="en-US" smtClean="0"/>
              <a:t>11/15/2008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6937-C8DA-40C3-9525-1D486002E37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75CB-C255-4A9D-B127-BBB660115CF9}" type="datetimeFigureOut">
              <a:rPr lang="en-US" smtClean="0"/>
              <a:t>11/15/2008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596937-C8DA-40C3-9525-1D486002E37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99B75CB-C255-4A9D-B127-BBB660115CF9}" type="datetimeFigureOut">
              <a:rPr lang="en-US" smtClean="0"/>
              <a:t>11/15/2008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596937-C8DA-40C3-9525-1D486002E3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Lori Bowen </a:t>
            </a:r>
            <a:r>
              <a:rPr lang="en-US" sz="2400" dirty="0" err="1" smtClean="0"/>
              <a:t>Ayre</a:t>
            </a:r>
            <a:endParaRPr lang="en-US" sz="2400" dirty="0" smtClean="0"/>
          </a:p>
          <a:p>
            <a:r>
              <a:rPr lang="en-US" sz="2400" dirty="0" smtClean="0"/>
              <a:t>Library Technology Consultant</a:t>
            </a:r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Galecia</a:t>
            </a:r>
            <a:r>
              <a:rPr lang="en-US" sz="2400" dirty="0" smtClean="0"/>
              <a:t> Group</a:t>
            </a:r>
          </a:p>
          <a:p>
            <a:r>
              <a:rPr lang="en-US" sz="2400" dirty="0" smtClean="0"/>
              <a:t>November, 2008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Libraries Should Be Considering an Open Source ILS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an Open Source ILS?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ILS</a:t>
            </a:r>
          </a:p>
          <a:p>
            <a:pPr lvl="1"/>
            <a:r>
              <a:rPr lang="en-US" dirty="0" smtClean="0"/>
              <a:t>Integrated Library System</a:t>
            </a:r>
          </a:p>
          <a:p>
            <a:r>
              <a:rPr lang="en-US" dirty="0" smtClean="0"/>
              <a:t>Open Source Software: free, licensed software</a:t>
            </a:r>
          </a:p>
          <a:p>
            <a:pPr lvl="1"/>
            <a:r>
              <a:rPr lang="en-US" dirty="0" smtClean="0"/>
              <a:t>The license shall not restrict any party from selling or giving away the software as a component of an aggregate software distribution containing programs from several different sources. The license shall not require a royalty or other fee for such sale.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icense permits users to use, change, and improve the software, and to redistribute it in modified or unmodified form.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What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Koha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Evergreen: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Developed originally in New Zealand, first US release in 2003</a:t>
            </a:r>
          </a:p>
          <a:p>
            <a:r>
              <a:rPr lang="en-US" dirty="0" smtClean="0"/>
              <a:t>Athens County Public Library</a:t>
            </a:r>
          </a:p>
          <a:p>
            <a:r>
              <a:rPr lang="en-US" dirty="0" smtClean="0"/>
              <a:t>Stowe-Munroe Falls Public</a:t>
            </a:r>
          </a:p>
          <a:p>
            <a:r>
              <a:rPr lang="en-US" dirty="0" smtClean="0"/>
              <a:t>Northeast Kansas Library System</a:t>
            </a:r>
          </a:p>
          <a:p>
            <a:r>
              <a:rPr lang="en-US" dirty="0" err="1" smtClean="0"/>
              <a:t>MASSCat</a:t>
            </a:r>
            <a:endParaRPr lang="en-US" dirty="0" smtClean="0"/>
          </a:p>
          <a:p>
            <a:r>
              <a:rPr lang="en-US" b="1" dirty="0" smtClean="0"/>
              <a:t>Salinas Public Library</a:t>
            </a:r>
          </a:p>
          <a:p>
            <a:r>
              <a:rPr lang="en-US" dirty="0" smtClean="0"/>
              <a:t>and many more….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Developed in US and first released in 2006</a:t>
            </a:r>
          </a:p>
          <a:p>
            <a:r>
              <a:rPr lang="en-US" dirty="0" smtClean="0"/>
              <a:t>Georgia PINES</a:t>
            </a:r>
          </a:p>
          <a:p>
            <a:r>
              <a:rPr lang="en-US" dirty="0" smtClean="0"/>
              <a:t>Grand Rapids Public</a:t>
            </a:r>
          </a:p>
          <a:p>
            <a:r>
              <a:rPr lang="en-US" dirty="0" smtClean="0"/>
              <a:t>Marshall Public</a:t>
            </a:r>
          </a:p>
          <a:p>
            <a:r>
              <a:rPr lang="en-US" dirty="0" smtClean="0"/>
              <a:t>Kent County Public Library</a:t>
            </a:r>
          </a:p>
          <a:p>
            <a:r>
              <a:rPr lang="en-US" dirty="0" smtClean="0"/>
              <a:t>Michigan Library Consortium</a:t>
            </a:r>
          </a:p>
          <a:p>
            <a:r>
              <a:rPr lang="en-US" dirty="0"/>
              <a:t>a</a:t>
            </a:r>
            <a:r>
              <a:rPr lang="en-US" dirty="0" smtClean="0"/>
              <a:t>nd many more…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ILS?  Right.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 not be any good considering how much we pay for OUR ILS!</a:t>
            </a:r>
          </a:p>
          <a:p>
            <a:r>
              <a:rPr lang="en-US" dirty="0" smtClean="0"/>
              <a:t>My library needs something MUCH more powerful than some free thing a bunch of kids in a garage hacked together.</a:t>
            </a:r>
          </a:p>
          <a:p>
            <a:r>
              <a:rPr lang="en-US" dirty="0" smtClean="0"/>
              <a:t>Ah yes, I’ve heard of that…must be full of security problems.</a:t>
            </a:r>
          </a:p>
          <a:p>
            <a:r>
              <a:rPr lang="en-US" dirty="0" smtClean="0"/>
              <a:t>We have no IT staff for something like that!</a:t>
            </a:r>
          </a:p>
          <a:p>
            <a:r>
              <a:rPr lang="en-US" dirty="0" smtClean="0"/>
              <a:t>My board would never go for that.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Facts about Open Source 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 is generally MORE secure than proprietary software</a:t>
            </a:r>
          </a:p>
          <a:p>
            <a:pPr lvl="2">
              <a:buNone/>
            </a:pPr>
            <a:r>
              <a:rPr lang="en-US" dirty="0" smtClean="0"/>
              <a:t>“given enough eyeballs, all bugs are shallow…”</a:t>
            </a:r>
          </a:p>
          <a:p>
            <a:r>
              <a:rPr lang="en-US" dirty="0" smtClean="0"/>
              <a:t>You can still have a “vendor” for all the support and help you </a:t>
            </a:r>
            <a:r>
              <a:rPr lang="en-US" i="1" dirty="0" smtClean="0"/>
              <a:t>need</a:t>
            </a:r>
          </a:p>
          <a:p>
            <a:pPr lvl="1"/>
            <a:r>
              <a:rPr lang="en-US" dirty="0" err="1" smtClean="0"/>
              <a:t>Liblime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Equinox Software</a:t>
            </a:r>
          </a:p>
          <a:p>
            <a:r>
              <a:rPr lang="en-US" dirty="0" smtClean="0"/>
              <a:t>BIG libraries and consortia are using it</a:t>
            </a:r>
          </a:p>
          <a:p>
            <a:r>
              <a:rPr lang="en-US" dirty="0" smtClean="0"/>
              <a:t>Small libraries with no IT staff are using it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what really matters is this….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Libraries control their own destiny</a:t>
            </a:r>
          </a:p>
          <a:p>
            <a:pPr lvl="1"/>
            <a:r>
              <a:rPr lang="en-US" dirty="0" smtClean="0"/>
              <a:t>decide the features they need</a:t>
            </a:r>
          </a:p>
          <a:p>
            <a:pPr lvl="1"/>
            <a:r>
              <a:rPr lang="en-US" dirty="0" smtClean="0"/>
              <a:t>determine the development path</a:t>
            </a:r>
          </a:p>
          <a:p>
            <a:pPr lvl="1"/>
            <a:r>
              <a:rPr lang="en-US" dirty="0" smtClean="0"/>
              <a:t>make the features happen by investing time or money</a:t>
            </a:r>
          </a:p>
          <a:p>
            <a:pPr lvl="1"/>
            <a:r>
              <a:rPr lang="en-US" dirty="0" smtClean="0"/>
              <a:t>decide the help and support you need</a:t>
            </a:r>
          </a:p>
          <a:p>
            <a:r>
              <a:rPr lang="en-US" dirty="0" smtClean="0"/>
              <a:t>The more the merrier</a:t>
            </a:r>
          </a:p>
          <a:p>
            <a:pPr lvl="1"/>
            <a:r>
              <a:rPr lang="en-US" dirty="0" smtClean="0"/>
              <a:t>Your library adds a new feature, my library benefits</a:t>
            </a:r>
          </a:p>
          <a:p>
            <a:pPr lvl="1"/>
            <a:r>
              <a:rPr lang="en-US" dirty="0" smtClean="0"/>
              <a:t>My library identifies a bug, your library is saved a headache</a:t>
            </a:r>
          </a:p>
          <a:p>
            <a:pPr lvl="1"/>
            <a:r>
              <a:rPr lang="en-US" dirty="0" smtClean="0"/>
              <a:t>Three libraries sponsor the same feature and we all spend less money getting what we want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Learned Helplessness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Vendor = Software Choice</a:t>
            </a:r>
          </a:p>
          <a:p>
            <a:r>
              <a:rPr lang="en-US" dirty="0" smtClean="0"/>
              <a:t>You get the features offered. Period.</a:t>
            </a:r>
          </a:p>
          <a:p>
            <a:r>
              <a:rPr lang="en-US" dirty="0" smtClean="0"/>
              <a:t>You pay the price set. Period.</a:t>
            </a:r>
          </a:p>
          <a:p>
            <a:r>
              <a:rPr lang="en-US" dirty="0" smtClean="0"/>
              <a:t>You use the hardware and software platform required </a:t>
            </a:r>
          </a:p>
          <a:p>
            <a:r>
              <a:rPr lang="en-US" dirty="0" smtClean="0"/>
              <a:t>You get the new features the vendor decides to roll into the next release, and </a:t>
            </a:r>
          </a:p>
          <a:p>
            <a:r>
              <a:rPr lang="en-US" dirty="0" smtClean="0"/>
              <a:t>You get the next release the </a:t>
            </a:r>
            <a:r>
              <a:rPr lang="en-US" i="1" dirty="0" smtClean="0"/>
              <a:t>year</a:t>
            </a:r>
            <a:r>
              <a:rPr lang="en-US" dirty="0" smtClean="0"/>
              <a:t> is it ready</a:t>
            </a:r>
          </a:p>
          <a:p>
            <a:r>
              <a:rPr lang="en-US" i="1" dirty="0" smtClean="0"/>
              <a:t>Woe is me….I can’t do that because our system doesn’t allow it….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Twins Separated at Birth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Open Source Software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Committed to free access to information</a:t>
            </a:r>
          </a:p>
          <a:p>
            <a:r>
              <a:rPr lang="en-US" dirty="0" smtClean="0"/>
              <a:t>Believe Information is Power</a:t>
            </a:r>
          </a:p>
          <a:p>
            <a:r>
              <a:rPr lang="en-US" dirty="0" smtClean="0"/>
              <a:t>Trust and Respect the  Community</a:t>
            </a:r>
          </a:p>
          <a:p>
            <a:r>
              <a:rPr lang="en-US" dirty="0" smtClean="0"/>
              <a:t>Empower Users</a:t>
            </a:r>
          </a:p>
          <a:p>
            <a:r>
              <a:rPr lang="en-US" dirty="0" smtClean="0"/>
              <a:t>Believe everyone has something important to contribute if given the right opportunities</a:t>
            </a:r>
          </a:p>
          <a:p>
            <a:r>
              <a:rPr lang="en-US" dirty="0" smtClean="0"/>
              <a:t>Not big on attaching “price tags” to things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Committed to free access to information </a:t>
            </a:r>
          </a:p>
          <a:p>
            <a:r>
              <a:rPr lang="en-US" dirty="0" smtClean="0"/>
              <a:t>Believe Information is Power</a:t>
            </a:r>
          </a:p>
          <a:p>
            <a:r>
              <a:rPr lang="en-US" dirty="0" smtClean="0"/>
              <a:t>Trust and Respect the Community</a:t>
            </a:r>
          </a:p>
          <a:p>
            <a:r>
              <a:rPr lang="en-US" dirty="0" smtClean="0"/>
              <a:t>Empower Users</a:t>
            </a:r>
          </a:p>
          <a:p>
            <a:r>
              <a:rPr lang="en-US" dirty="0" smtClean="0"/>
              <a:t>Believe everyone has something important to contribute if given the right opportunities</a:t>
            </a:r>
          </a:p>
          <a:p>
            <a:r>
              <a:rPr lang="en-US" dirty="0" smtClean="0"/>
              <a:t>Not big on attaching “price tags” to things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294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Statewide seminars “Why should I care?”</a:t>
            </a:r>
          </a:p>
          <a:p>
            <a:r>
              <a:rPr lang="en-US" dirty="0" smtClean="0"/>
              <a:t>Open Source ILS Sandbox	</a:t>
            </a:r>
          </a:p>
          <a:p>
            <a:r>
              <a:rPr lang="en-US" dirty="0" smtClean="0"/>
              <a:t>Planning statewide resource-sharing strategy based on OSS technology</a:t>
            </a:r>
          </a:p>
          <a:p>
            <a:r>
              <a:rPr lang="en-US" dirty="0" smtClean="0"/>
              <a:t>Helping libraries evaluate OSS ILS options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Open Source. Open Libraries.</a:t>
            </a:r>
            <a:br>
              <a:rPr smtClean="0"/>
            </a:br>
            <a:r>
              <a:rPr sz="2800" smtClean="0"/>
              <a:t>A new library consortium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79</TotalTime>
  <Words>558</Words>
  <Application>Microsoft Office PowerPoint</Application>
  <PresentationFormat>On-screen Show (4:3)</PresentationFormat>
  <Paragraphs>89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Why Libraries Should Be Considering an Open Source ILS</vt:lpstr>
      <vt:lpstr>What’s an Open Source ILS?</vt:lpstr>
      <vt:lpstr>Who What</vt:lpstr>
      <vt:lpstr>Free ILS?  Right.</vt:lpstr>
      <vt:lpstr>Facts about Open Source ILS</vt:lpstr>
      <vt:lpstr>But what really matters is this….</vt:lpstr>
      <vt:lpstr>Learned Helplessness</vt:lpstr>
      <vt:lpstr>Twins Separated at Birth</vt:lpstr>
      <vt:lpstr>Open Source. Open Libraries. A new library consortium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Libraries Should Be Considering an Open Source ILS</dc:title>
  <dc:creator>Lori Ayre</dc:creator>
  <cp:lastModifiedBy>Lori Ayre</cp:lastModifiedBy>
  <cp:revision>8</cp:revision>
  <dcterms:created xsi:type="dcterms:W3CDTF">2008-11-15T17:33:33Z</dcterms:created>
  <dcterms:modified xsi:type="dcterms:W3CDTF">2008-11-15T18:53:21Z</dcterms:modified>
</cp:coreProperties>
</file>